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64" r:id="rId2"/>
    <p:sldId id="265" r:id="rId3"/>
    <p:sldId id="270" r:id="rId4"/>
    <p:sldId id="269" r:id="rId5"/>
    <p:sldId id="276" r:id="rId6"/>
    <p:sldId id="274" r:id="rId7"/>
    <p:sldId id="268" r:id="rId8"/>
    <p:sldId id="275" r:id="rId9"/>
    <p:sldId id="271" r:id="rId10"/>
    <p:sldId id="272" r:id="rId11"/>
    <p:sldId id="273" r:id="rId12"/>
    <p:sldId id="258" r:id="rId13"/>
    <p:sldId id="260" r:id="rId14"/>
    <p:sldId id="267" r:id="rId15"/>
    <p:sldId id="261" r:id="rId16"/>
    <p:sldId id="256" r:id="rId17"/>
    <p:sldId id="262" r:id="rId18"/>
    <p:sldId id="257" r:id="rId19"/>
    <p:sldId id="263"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rnab Basak" initials="PB"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586"/>
  </p:normalViewPr>
  <p:slideViewPr>
    <p:cSldViewPr snapToGrid="0" snapToObjects="1">
      <p:cViewPr>
        <p:scale>
          <a:sx n="110" d="100"/>
          <a:sy n="110" d="100"/>
        </p:scale>
        <p:origin x="48" y="-1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tiff>
</file>

<file path=ppt/media/image30.tiff>
</file>

<file path=ppt/media/image31.tiff>
</file>

<file path=ppt/media/image32.png>
</file>

<file path=ppt/media/image33.svg>
</file>

<file path=ppt/media/image34.tiff>
</file>

<file path=ppt/media/image35.tiff>
</file>

<file path=ppt/media/image39.tiff>
</file>

<file path=ppt/media/image4.tiff>
</file>

<file path=ppt/media/image40.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3D555A-C082-0347-A743-B8159D163C12}" type="datetimeFigureOut">
              <a:rPr lang="en-US" smtClean="0"/>
              <a:t>11/11/19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62B4A6-D092-3844-B654-B180C111BC79}" type="slidenum">
              <a:rPr lang="en-US" smtClean="0"/>
              <a:t>‹#›</a:t>
            </a:fld>
            <a:endParaRPr lang="en-US"/>
          </a:p>
        </p:txBody>
      </p:sp>
    </p:spTree>
    <p:extLst>
      <p:ext uri="{BB962C8B-B14F-4D97-AF65-F5344CB8AC3E}">
        <p14:creationId xmlns:p14="http://schemas.microsoft.com/office/powerpoint/2010/main" val="2490794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BC7C-5BF9-4045-8E3B-13A2142E10F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21A05E-A606-474C-BC13-2EF701C80A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608ED01-A915-F745-9FCC-84B8C6C35864}"/>
              </a:ext>
            </a:extLst>
          </p:cNvPr>
          <p:cNvSpPr>
            <a:spLocks noGrp="1"/>
          </p:cNvSpPr>
          <p:nvPr>
            <p:ph type="dt" sz="half" idx="10"/>
          </p:nvPr>
        </p:nvSpPr>
        <p:spPr/>
        <p:txBody>
          <a:bodyPr/>
          <a:lstStyle/>
          <a:p>
            <a:fld id="{C3C96968-7C6A-6042-951B-B1EA16D99F4E}" type="datetimeFigureOut">
              <a:rPr lang="en-US" smtClean="0"/>
              <a:t>11/11/19</a:t>
            </a:fld>
            <a:endParaRPr lang="en-US"/>
          </a:p>
        </p:txBody>
      </p:sp>
      <p:sp>
        <p:nvSpPr>
          <p:cNvPr id="5" name="Footer Placeholder 4">
            <a:extLst>
              <a:ext uri="{FF2B5EF4-FFF2-40B4-BE49-F238E27FC236}">
                <a16:creationId xmlns:a16="http://schemas.microsoft.com/office/drawing/2014/main" id="{BDD17F41-651E-6646-BBDD-FA5D3583D0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909630-844E-A34B-8735-6B45DC78A6BC}"/>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942152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FFA79-DCB4-474E-85E4-367F68FE885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003D816-F813-294E-90F8-6D5EF462E5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AA300B-05FE-6F42-91EC-85D839C04647}"/>
              </a:ext>
            </a:extLst>
          </p:cNvPr>
          <p:cNvSpPr>
            <a:spLocks noGrp="1"/>
          </p:cNvSpPr>
          <p:nvPr>
            <p:ph type="dt" sz="half" idx="10"/>
          </p:nvPr>
        </p:nvSpPr>
        <p:spPr/>
        <p:txBody>
          <a:bodyPr/>
          <a:lstStyle/>
          <a:p>
            <a:fld id="{C3C96968-7C6A-6042-951B-B1EA16D99F4E}" type="datetimeFigureOut">
              <a:rPr lang="en-US" smtClean="0"/>
              <a:t>11/11/19</a:t>
            </a:fld>
            <a:endParaRPr lang="en-US"/>
          </a:p>
        </p:txBody>
      </p:sp>
      <p:sp>
        <p:nvSpPr>
          <p:cNvPr id="5" name="Footer Placeholder 4">
            <a:extLst>
              <a:ext uri="{FF2B5EF4-FFF2-40B4-BE49-F238E27FC236}">
                <a16:creationId xmlns:a16="http://schemas.microsoft.com/office/drawing/2014/main" id="{1A29E3A9-B8E6-AA45-95B7-E6EADC4412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9575BE-DE1C-5342-B468-16DE50347EDA}"/>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530974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766AD9-5C67-DA4F-85EB-1AE449FB7DA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88BBDA-5EB9-BB4D-A093-C2505F04487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897907-C8DA-4F4A-8985-A3C8BD2BA4CB}"/>
              </a:ext>
            </a:extLst>
          </p:cNvPr>
          <p:cNvSpPr>
            <a:spLocks noGrp="1"/>
          </p:cNvSpPr>
          <p:nvPr>
            <p:ph type="dt" sz="half" idx="10"/>
          </p:nvPr>
        </p:nvSpPr>
        <p:spPr/>
        <p:txBody>
          <a:bodyPr/>
          <a:lstStyle/>
          <a:p>
            <a:fld id="{C3C96968-7C6A-6042-951B-B1EA16D99F4E}" type="datetimeFigureOut">
              <a:rPr lang="en-US" smtClean="0"/>
              <a:t>11/11/19</a:t>
            </a:fld>
            <a:endParaRPr lang="en-US"/>
          </a:p>
        </p:txBody>
      </p:sp>
      <p:sp>
        <p:nvSpPr>
          <p:cNvPr id="5" name="Footer Placeholder 4">
            <a:extLst>
              <a:ext uri="{FF2B5EF4-FFF2-40B4-BE49-F238E27FC236}">
                <a16:creationId xmlns:a16="http://schemas.microsoft.com/office/drawing/2014/main" id="{EFE372E4-46A2-A54B-B5ED-93C388DA3F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5092E4-54C4-174D-91CD-6522A04C9089}"/>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064491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C7BF3-6FE2-4F48-86CB-8610829C59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EC89AC-F31B-574E-9FE7-B47F1D8024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351446-23C2-E749-B32E-4D478B7162F9}"/>
              </a:ext>
            </a:extLst>
          </p:cNvPr>
          <p:cNvSpPr>
            <a:spLocks noGrp="1"/>
          </p:cNvSpPr>
          <p:nvPr>
            <p:ph type="dt" sz="half" idx="10"/>
          </p:nvPr>
        </p:nvSpPr>
        <p:spPr/>
        <p:txBody>
          <a:bodyPr/>
          <a:lstStyle/>
          <a:p>
            <a:fld id="{C3C96968-7C6A-6042-951B-B1EA16D99F4E}" type="datetimeFigureOut">
              <a:rPr lang="en-US" smtClean="0"/>
              <a:t>11/11/19</a:t>
            </a:fld>
            <a:endParaRPr lang="en-US"/>
          </a:p>
        </p:txBody>
      </p:sp>
      <p:sp>
        <p:nvSpPr>
          <p:cNvPr id="5" name="Footer Placeholder 4">
            <a:extLst>
              <a:ext uri="{FF2B5EF4-FFF2-40B4-BE49-F238E27FC236}">
                <a16:creationId xmlns:a16="http://schemas.microsoft.com/office/drawing/2014/main" id="{0E8BC39E-0A83-E440-9E9C-FACCDECB05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DCF230-59E9-CE46-A02E-5BC89DD879EE}"/>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1699720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DE22D-7434-E740-A045-888CCDF576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45A7F45-5F15-2D48-B56F-079969DB78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BBAF71-B40C-EC4E-8255-9A35C314FB04}"/>
              </a:ext>
            </a:extLst>
          </p:cNvPr>
          <p:cNvSpPr>
            <a:spLocks noGrp="1"/>
          </p:cNvSpPr>
          <p:nvPr>
            <p:ph type="dt" sz="half" idx="10"/>
          </p:nvPr>
        </p:nvSpPr>
        <p:spPr/>
        <p:txBody>
          <a:bodyPr/>
          <a:lstStyle/>
          <a:p>
            <a:fld id="{C3C96968-7C6A-6042-951B-B1EA16D99F4E}" type="datetimeFigureOut">
              <a:rPr lang="en-US" smtClean="0"/>
              <a:t>11/11/19</a:t>
            </a:fld>
            <a:endParaRPr lang="en-US"/>
          </a:p>
        </p:txBody>
      </p:sp>
      <p:sp>
        <p:nvSpPr>
          <p:cNvPr id="5" name="Footer Placeholder 4">
            <a:extLst>
              <a:ext uri="{FF2B5EF4-FFF2-40B4-BE49-F238E27FC236}">
                <a16:creationId xmlns:a16="http://schemas.microsoft.com/office/drawing/2014/main" id="{15ADA812-2A78-EC4A-89C7-24844DDF73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2EC02-4A92-AA45-AB27-AF428BF39432}"/>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667626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08B77-C8EA-D14C-B9B4-A70AD2BECC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1E6AA8-6687-0741-8F49-9448079761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794B7F-D48B-D747-96F4-B3527191CE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49F90B-81CF-E742-BE3E-3E6B795FF1AD}"/>
              </a:ext>
            </a:extLst>
          </p:cNvPr>
          <p:cNvSpPr>
            <a:spLocks noGrp="1"/>
          </p:cNvSpPr>
          <p:nvPr>
            <p:ph type="dt" sz="half" idx="10"/>
          </p:nvPr>
        </p:nvSpPr>
        <p:spPr/>
        <p:txBody>
          <a:bodyPr/>
          <a:lstStyle/>
          <a:p>
            <a:fld id="{C3C96968-7C6A-6042-951B-B1EA16D99F4E}" type="datetimeFigureOut">
              <a:rPr lang="en-US" smtClean="0"/>
              <a:t>11/11/19</a:t>
            </a:fld>
            <a:endParaRPr lang="en-US"/>
          </a:p>
        </p:txBody>
      </p:sp>
      <p:sp>
        <p:nvSpPr>
          <p:cNvPr id="6" name="Footer Placeholder 5">
            <a:extLst>
              <a:ext uri="{FF2B5EF4-FFF2-40B4-BE49-F238E27FC236}">
                <a16:creationId xmlns:a16="http://schemas.microsoft.com/office/drawing/2014/main" id="{75890066-D00A-7C44-8E94-279A7509A7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2D0BBD-1F1A-184A-B1DE-AE1CC3AC5899}"/>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082566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C2AE4-29D8-7544-805E-8F3190A454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42FD353-B38B-8544-A850-871038BF088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1C4471-5A18-B344-B135-87F414B050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B04F98-ECB5-B644-ABCF-5D703DC08C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FDB255-2052-7643-A629-F109851E8D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E35D08B-3666-0B45-97AA-1517433526E7}"/>
              </a:ext>
            </a:extLst>
          </p:cNvPr>
          <p:cNvSpPr>
            <a:spLocks noGrp="1"/>
          </p:cNvSpPr>
          <p:nvPr>
            <p:ph type="dt" sz="half" idx="10"/>
          </p:nvPr>
        </p:nvSpPr>
        <p:spPr/>
        <p:txBody>
          <a:bodyPr/>
          <a:lstStyle/>
          <a:p>
            <a:fld id="{C3C96968-7C6A-6042-951B-B1EA16D99F4E}" type="datetimeFigureOut">
              <a:rPr lang="en-US" smtClean="0"/>
              <a:t>11/11/19</a:t>
            </a:fld>
            <a:endParaRPr lang="en-US"/>
          </a:p>
        </p:txBody>
      </p:sp>
      <p:sp>
        <p:nvSpPr>
          <p:cNvPr id="8" name="Footer Placeholder 7">
            <a:extLst>
              <a:ext uri="{FF2B5EF4-FFF2-40B4-BE49-F238E27FC236}">
                <a16:creationId xmlns:a16="http://schemas.microsoft.com/office/drawing/2014/main" id="{6F0EF672-3BEA-5040-B083-81784D5D0D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63EB7C-85ED-8345-A0A4-A372ADA124EA}"/>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430789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F8206-6F02-E54B-AD2B-CC831A114A9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C6F51B-225A-FE4C-BD50-4C665649CEFF}"/>
              </a:ext>
            </a:extLst>
          </p:cNvPr>
          <p:cNvSpPr>
            <a:spLocks noGrp="1"/>
          </p:cNvSpPr>
          <p:nvPr>
            <p:ph type="dt" sz="half" idx="10"/>
          </p:nvPr>
        </p:nvSpPr>
        <p:spPr/>
        <p:txBody>
          <a:bodyPr/>
          <a:lstStyle/>
          <a:p>
            <a:fld id="{C3C96968-7C6A-6042-951B-B1EA16D99F4E}" type="datetimeFigureOut">
              <a:rPr lang="en-US" smtClean="0"/>
              <a:t>11/11/19</a:t>
            </a:fld>
            <a:endParaRPr lang="en-US"/>
          </a:p>
        </p:txBody>
      </p:sp>
      <p:sp>
        <p:nvSpPr>
          <p:cNvPr id="4" name="Footer Placeholder 3">
            <a:extLst>
              <a:ext uri="{FF2B5EF4-FFF2-40B4-BE49-F238E27FC236}">
                <a16:creationId xmlns:a16="http://schemas.microsoft.com/office/drawing/2014/main" id="{4E75A3A1-B5C7-DB4A-AF22-BAE54447AD7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6C1EE9-210B-5F47-82EE-09F270B63F91}"/>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238864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63C70D-02D5-9048-AA85-552A53202FE7}"/>
              </a:ext>
            </a:extLst>
          </p:cNvPr>
          <p:cNvSpPr>
            <a:spLocks noGrp="1"/>
          </p:cNvSpPr>
          <p:nvPr>
            <p:ph type="dt" sz="half" idx="10"/>
          </p:nvPr>
        </p:nvSpPr>
        <p:spPr/>
        <p:txBody>
          <a:bodyPr/>
          <a:lstStyle/>
          <a:p>
            <a:fld id="{C3C96968-7C6A-6042-951B-B1EA16D99F4E}" type="datetimeFigureOut">
              <a:rPr lang="en-US" smtClean="0"/>
              <a:t>11/11/19</a:t>
            </a:fld>
            <a:endParaRPr lang="en-US"/>
          </a:p>
        </p:txBody>
      </p:sp>
      <p:sp>
        <p:nvSpPr>
          <p:cNvPr id="3" name="Footer Placeholder 2">
            <a:extLst>
              <a:ext uri="{FF2B5EF4-FFF2-40B4-BE49-F238E27FC236}">
                <a16:creationId xmlns:a16="http://schemas.microsoft.com/office/drawing/2014/main" id="{BF0B040E-FD84-E84C-B282-2B0D4FC3123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D80ECF-6A06-8743-A8DF-9F37E52D4DD3}"/>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0499738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DE17B-3AD1-6D42-A3B9-7211AC3867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F0F8A6-5CA5-6047-8AF2-ED736867DE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8E86FE1-7296-6542-B5B9-5184FC99F2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E3B17D-8F74-9F41-97F5-4C78D8977B06}"/>
              </a:ext>
            </a:extLst>
          </p:cNvPr>
          <p:cNvSpPr>
            <a:spLocks noGrp="1"/>
          </p:cNvSpPr>
          <p:nvPr>
            <p:ph type="dt" sz="half" idx="10"/>
          </p:nvPr>
        </p:nvSpPr>
        <p:spPr/>
        <p:txBody>
          <a:bodyPr/>
          <a:lstStyle/>
          <a:p>
            <a:fld id="{C3C96968-7C6A-6042-951B-B1EA16D99F4E}" type="datetimeFigureOut">
              <a:rPr lang="en-US" smtClean="0"/>
              <a:t>11/11/19</a:t>
            </a:fld>
            <a:endParaRPr lang="en-US"/>
          </a:p>
        </p:txBody>
      </p:sp>
      <p:sp>
        <p:nvSpPr>
          <p:cNvPr id="6" name="Footer Placeholder 5">
            <a:extLst>
              <a:ext uri="{FF2B5EF4-FFF2-40B4-BE49-F238E27FC236}">
                <a16:creationId xmlns:a16="http://schemas.microsoft.com/office/drawing/2014/main" id="{374F0080-D46B-FA4E-93AE-09199D7D68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856200-ECCC-7A45-9EEF-2DC98C9307AD}"/>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2228004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184E2-DB3C-AD46-8F53-BC83BF800A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409EC6-059A-974D-B4B4-9A28888F29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1D360DD-2A67-EB44-B962-9EA1A24D7B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9497F4-1E97-0443-8006-3C3182208EDD}"/>
              </a:ext>
            </a:extLst>
          </p:cNvPr>
          <p:cNvSpPr>
            <a:spLocks noGrp="1"/>
          </p:cNvSpPr>
          <p:nvPr>
            <p:ph type="dt" sz="half" idx="10"/>
          </p:nvPr>
        </p:nvSpPr>
        <p:spPr/>
        <p:txBody>
          <a:bodyPr/>
          <a:lstStyle/>
          <a:p>
            <a:fld id="{C3C96968-7C6A-6042-951B-B1EA16D99F4E}" type="datetimeFigureOut">
              <a:rPr lang="en-US" smtClean="0"/>
              <a:t>11/11/19</a:t>
            </a:fld>
            <a:endParaRPr lang="en-US"/>
          </a:p>
        </p:txBody>
      </p:sp>
      <p:sp>
        <p:nvSpPr>
          <p:cNvPr id="6" name="Footer Placeholder 5">
            <a:extLst>
              <a:ext uri="{FF2B5EF4-FFF2-40B4-BE49-F238E27FC236}">
                <a16:creationId xmlns:a16="http://schemas.microsoft.com/office/drawing/2014/main" id="{98B8D49A-D7B3-DA4C-A7F1-79E4646FBD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17302E-8575-754F-9F99-AD272D7F1DE1}"/>
              </a:ext>
            </a:extLst>
          </p:cNvPr>
          <p:cNvSpPr>
            <a:spLocks noGrp="1"/>
          </p:cNvSpPr>
          <p:nvPr>
            <p:ph type="sldNum" sz="quarter" idx="12"/>
          </p:nvPr>
        </p:nvSpPr>
        <p:spPr/>
        <p:txBody>
          <a:bodyPr/>
          <a:lstStyle/>
          <a:p>
            <a:fld id="{ED839F6F-908D-364C-941D-D67D9D887E74}" type="slidenum">
              <a:rPr lang="en-US" smtClean="0"/>
              <a:t>‹#›</a:t>
            </a:fld>
            <a:endParaRPr lang="en-US"/>
          </a:p>
        </p:txBody>
      </p:sp>
    </p:spTree>
    <p:extLst>
      <p:ext uri="{BB962C8B-B14F-4D97-AF65-F5344CB8AC3E}">
        <p14:creationId xmlns:p14="http://schemas.microsoft.com/office/powerpoint/2010/main" val="11639438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C9A829-4B58-E047-A9BA-5725EECD86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AD7B12F-27E1-7341-8AC4-75FA5D2248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5CF7C4-1BE3-9046-90DC-3AD4BABBC6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C96968-7C6A-6042-951B-B1EA16D99F4E}" type="datetimeFigureOut">
              <a:rPr lang="en-US" smtClean="0"/>
              <a:t>11/11/19</a:t>
            </a:fld>
            <a:endParaRPr lang="en-US"/>
          </a:p>
        </p:txBody>
      </p:sp>
      <p:sp>
        <p:nvSpPr>
          <p:cNvPr id="5" name="Footer Placeholder 4">
            <a:extLst>
              <a:ext uri="{FF2B5EF4-FFF2-40B4-BE49-F238E27FC236}">
                <a16:creationId xmlns:a16="http://schemas.microsoft.com/office/drawing/2014/main" id="{DAACB0D3-3931-9040-AB8B-6376A045D6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B20330-37A7-054F-A927-E72D405CFF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839F6F-908D-364C-941D-D67D9D887E74}" type="slidenum">
              <a:rPr lang="en-US" smtClean="0"/>
              <a:t>‹#›</a:t>
            </a:fld>
            <a:endParaRPr lang="en-US"/>
          </a:p>
        </p:txBody>
      </p:sp>
    </p:spTree>
    <p:extLst>
      <p:ext uri="{BB962C8B-B14F-4D97-AF65-F5344CB8AC3E}">
        <p14:creationId xmlns:p14="http://schemas.microsoft.com/office/powerpoint/2010/main" val="14074915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9.tiff"/><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0.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tiff"/><Relationship Id="rId13" Type="http://schemas.openxmlformats.org/officeDocument/2006/relationships/image" Target="../media/image12.tiff"/><Relationship Id="rId3" Type="http://schemas.openxmlformats.org/officeDocument/2006/relationships/image" Target="../media/image2.tiff"/><Relationship Id="rId7" Type="http://schemas.openxmlformats.org/officeDocument/2006/relationships/image" Target="../media/image6.tiff"/><Relationship Id="rId12" Type="http://schemas.openxmlformats.org/officeDocument/2006/relationships/image" Target="../media/image11.tiff"/><Relationship Id="rId2" Type="http://schemas.openxmlformats.org/officeDocument/2006/relationships/image" Target="../media/image1.tiff"/><Relationship Id="rId1" Type="http://schemas.openxmlformats.org/officeDocument/2006/relationships/slideLayout" Target="../slideLayouts/slideLayout2.xml"/><Relationship Id="rId6" Type="http://schemas.openxmlformats.org/officeDocument/2006/relationships/image" Target="../media/image5.tiff"/><Relationship Id="rId11" Type="http://schemas.openxmlformats.org/officeDocument/2006/relationships/image" Target="../media/image10.tiff"/><Relationship Id="rId5" Type="http://schemas.openxmlformats.org/officeDocument/2006/relationships/image" Target="../media/image4.tiff"/><Relationship Id="rId10" Type="http://schemas.openxmlformats.org/officeDocument/2006/relationships/image" Target="../media/image9.tiff"/><Relationship Id="rId4" Type="http://schemas.openxmlformats.org/officeDocument/2006/relationships/image" Target="../media/image3.tiff"/><Relationship Id="rId9" Type="http://schemas.openxmlformats.org/officeDocument/2006/relationships/image" Target="../media/image8.tiff"/><Relationship Id="rId14" Type="http://schemas.openxmlformats.org/officeDocument/2006/relationships/image" Target="../media/image13.tiff"/></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svg"/><Relationship Id="rId18" Type="http://schemas.openxmlformats.org/officeDocument/2006/relationships/image" Target="../media/image30.tiff"/><Relationship Id="rId3" Type="http://schemas.openxmlformats.org/officeDocument/2006/relationships/image" Target="../media/image15.tiff"/><Relationship Id="rId21" Type="http://schemas.openxmlformats.org/officeDocument/2006/relationships/image" Target="../media/image33.svg"/><Relationship Id="rId7" Type="http://schemas.openxmlformats.org/officeDocument/2006/relationships/image" Target="../media/image19.tiff"/><Relationship Id="rId12" Type="http://schemas.openxmlformats.org/officeDocument/2006/relationships/image" Target="../media/image24.png"/><Relationship Id="rId17" Type="http://schemas.openxmlformats.org/officeDocument/2006/relationships/image" Target="../media/image29.svg"/><Relationship Id="rId2" Type="http://schemas.openxmlformats.org/officeDocument/2006/relationships/image" Target="../media/image14.tiff"/><Relationship Id="rId16" Type="http://schemas.openxmlformats.org/officeDocument/2006/relationships/image" Target="../media/image28.png"/><Relationship Id="rId20" Type="http://schemas.openxmlformats.org/officeDocument/2006/relationships/image" Target="../media/image32.png"/><Relationship Id="rId1" Type="http://schemas.openxmlformats.org/officeDocument/2006/relationships/slideLayout" Target="../slideLayouts/slideLayout2.xml"/><Relationship Id="rId6" Type="http://schemas.openxmlformats.org/officeDocument/2006/relationships/image" Target="../media/image18.tiff"/><Relationship Id="rId11" Type="http://schemas.openxmlformats.org/officeDocument/2006/relationships/image" Target="../media/image23.svg"/><Relationship Id="rId5" Type="http://schemas.openxmlformats.org/officeDocument/2006/relationships/image" Target="../media/image17.tiff"/><Relationship Id="rId15" Type="http://schemas.openxmlformats.org/officeDocument/2006/relationships/image" Target="../media/image27.svg"/><Relationship Id="rId23" Type="http://schemas.openxmlformats.org/officeDocument/2006/relationships/image" Target="../media/image35.tiff"/><Relationship Id="rId10" Type="http://schemas.openxmlformats.org/officeDocument/2006/relationships/image" Target="../media/image22.png"/><Relationship Id="rId19" Type="http://schemas.openxmlformats.org/officeDocument/2006/relationships/image" Target="../media/image31.tiff"/><Relationship Id="rId4" Type="http://schemas.openxmlformats.org/officeDocument/2006/relationships/image" Target="../media/image16.tiff"/><Relationship Id="rId9" Type="http://schemas.openxmlformats.org/officeDocument/2006/relationships/image" Target="../media/image21.svg"/><Relationship Id="rId14" Type="http://schemas.openxmlformats.org/officeDocument/2006/relationships/image" Target="../media/image26.png"/><Relationship Id="rId22" Type="http://schemas.openxmlformats.org/officeDocument/2006/relationships/image" Target="../media/image34.tiff"/></Relationships>
</file>

<file path=ppt/slides/_rels/slide6.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98252-134E-C94B-9137-0082B8767E2E}"/>
              </a:ext>
            </a:extLst>
          </p:cNvPr>
          <p:cNvSpPr>
            <a:spLocks noGrp="1"/>
          </p:cNvSpPr>
          <p:nvPr>
            <p:ph type="ctrTitle"/>
          </p:nvPr>
        </p:nvSpPr>
        <p:spPr/>
        <p:txBody>
          <a:bodyPr/>
          <a:lstStyle/>
          <a:p>
            <a:r>
              <a:rPr lang="en-US" dirty="0"/>
              <a:t>Team 3</a:t>
            </a:r>
          </a:p>
        </p:txBody>
      </p:sp>
      <p:sp>
        <p:nvSpPr>
          <p:cNvPr id="3" name="Subtitle 2">
            <a:extLst>
              <a:ext uri="{FF2B5EF4-FFF2-40B4-BE49-F238E27FC236}">
                <a16:creationId xmlns:a16="http://schemas.microsoft.com/office/drawing/2014/main" id="{7409036A-6E40-0E40-927B-54239D4A80B4}"/>
              </a:ext>
            </a:extLst>
          </p:cNvPr>
          <p:cNvSpPr>
            <a:spLocks noGrp="1"/>
          </p:cNvSpPr>
          <p:nvPr>
            <p:ph type="subTitle" idx="1"/>
          </p:nvPr>
        </p:nvSpPr>
        <p:spPr/>
        <p:txBody>
          <a:bodyPr/>
          <a:lstStyle/>
          <a:p>
            <a:r>
              <a:rPr lang="en-US" dirty="0"/>
              <a:t>Retail Forecasting Application</a:t>
            </a:r>
          </a:p>
        </p:txBody>
      </p:sp>
    </p:spTree>
    <p:extLst>
      <p:ext uri="{BB962C8B-B14F-4D97-AF65-F5344CB8AC3E}">
        <p14:creationId xmlns:p14="http://schemas.microsoft.com/office/powerpoint/2010/main" val="150672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533CEAE-BAB9-904F-B50B-D29BC3CD97E4}"/>
              </a:ext>
            </a:extLst>
          </p:cNvPr>
          <p:cNvGrpSpPr/>
          <p:nvPr/>
        </p:nvGrpSpPr>
        <p:grpSpPr>
          <a:xfrm>
            <a:off x="1139687" y="1093120"/>
            <a:ext cx="1020417" cy="5009322"/>
            <a:chOff x="1139687" y="834887"/>
            <a:chExt cx="1020417" cy="5009322"/>
          </a:xfrm>
        </p:grpSpPr>
        <p:sp>
          <p:nvSpPr>
            <p:cNvPr id="5" name="Rectangle 4">
              <a:extLst>
                <a:ext uri="{FF2B5EF4-FFF2-40B4-BE49-F238E27FC236}">
                  <a16:creationId xmlns:a16="http://schemas.microsoft.com/office/drawing/2014/main" id="{3FA8F1FF-15B7-7545-8E20-0CE71754EE38}"/>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D4068C34-803A-6749-880C-294A1BACFCC4}"/>
                </a:ext>
              </a:extLst>
            </p:cNvPr>
            <p:cNvCxnSpPr>
              <a:stCxn id="5"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1B36411A-23BE-5346-AB5F-F4EE2084574E}"/>
              </a:ext>
            </a:extLst>
          </p:cNvPr>
          <p:cNvGrpSpPr/>
          <p:nvPr/>
        </p:nvGrpSpPr>
        <p:grpSpPr>
          <a:xfrm>
            <a:off x="3019287" y="1093120"/>
            <a:ext cx="1020417" cy="5009322"/>
            <a:chOff x="3019287" y="834887"/>
            <a:chExt cx="1020417" cy="5009322"/>
          </a:xfrm>
        </p:grpSpPr>
        <p:sp>
          <p:nvSpPr>
            <p:cNvPr id="8" name="Rectangle 7">
              <a:extLst>
                <a:ext uri="{FF2B5EF4-FFF2-40B4-BE49-F238E27FC236}">
                  <a16:creationId xmlns:a16="http://schemas.microsoft.com/office/drawing/2014/main" id="{1376C45D-A4A8-174C-9A86-48684774B43A}"/>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9" name="Straight Connector 8">
              <a:extLst>
                <a:ext uri="{FF2B5EF4-FFF2-40B4-BE49-F238E27FC236}">
                  <a16:creationId xmlns:a16="http://schemas.microsoft.com/office/drawing/2014/main" id="{F8DA6202-55F0-CD46-83D5-91FC2198134E}"/>
                </a:ext>
              </a:extLst>
            </p:cNvPr>
            <p:cNvCxnSpPr>
              <a:stCxn id="8"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277A853A-259B-B445-81E6-9D93947D5563}"/>
              </a:ext>
            </a:extLst>
          </p:cNvPr>
          <p:cNvGrpSpPr/>
          <p:nvPr/>
        </p:nvGrpSpPr>
        <p:grpSpPr>
          <a:xfrm>
            <a:off x="4892261" y="1093120"/>
            <a:ext cx="1020417" cy="5009322"/>
            <a:chOff x="3019287" y="834887"/>
            <a:chExt cx="1020417" cy="5009322"/>
          </a:xfrm>
        </p:grpSpPr>
        <p:sp>
          <p:nvSpPr>
            <p:cNvPr id="11" name="Rectangle 10">
              <a:extLst>
                <a:ext uri="{FF2B5EF4-FFF2-40B4-BE49-F238E27FC236}">
                  <a16:creationId xmlns:a16="http://schemas.microsoft.com/office/drawing/2014/main" id="{096D3B0C-CD62-D545-93E0-FEE1849C32B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2" name="Straight Connector 11">
              <a:extLst>
                <a:ext uri="{FF2B5EF4-FFF2-40B4-BE49-F238E27FC236}">
                  <a16:creationId xmlns:a16="http://schemas.microsoft.com/office/drawing/2014/main" id="{75100810-19AF-6E45-8A19-7387FBB3B1B1}"/>
                </a:ext>
              </a:extLst>
            </p:cNvPr>
            <p:cNvCxnSpPr>
              <a:stCxn id="11"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438B1352-46E4-3E40-A4A1-7672F7587C32}"/>
              </a:ext>
            </a:extLst>
          </p:cNvPr>
          <p:cNvGrpSpPr/>
          <p:nvPr/>
        </p:nvGrpSpPr>
        <p:grpSpPr>
          <a:xfrm>
            <a:off x="8808336" y="1093855"/>
            <a:ext cx="1020417" cy="5009322"/>
            <a:chOff x="3019287" y="834887"/>
            <a:chExt cx="1020417" cy="5009322"/>
          </a:xfrm>
        </p:grpSpPr>
        <p:sp>
          <p:nvSpPr>
            <p:cNvPr id="14" name="Rectangle 13">
              <a:extLst>
                <a:ext uri="{FF2B5EF4-FFF2-40B4-BE49-F238E27FC236}">
                  <a16:creationId xmlns:a16="http://schemas.microsoft.com/office/drawing/2014/main" id="{C73CFC1E-8359-A345-856D-B7F198BCEBD1}"/>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5" name="Straight Connector 14">
              <a:extLst>
                <a:ext uri="{FF2B5EF4-FFF2-40B4-BE49-F238E27FC236}">
                  <a16:creationId xmlns:a16="http://schemas.microsoft.com/office/drawing/2014/main" id="{FC2E0DD9-1E48-BE4D-B544-B5179ACBD151}"/>
                </a:ext>
              </a:extLst>
            </p:cNvPr>
            <p:cNvCxnSpPr>
              <a:stCxn id="14"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16" name="Straight Arrow Connector 15">
            <a:extLst>
              <a:ext uri="{FF2B5EF4-FFF2-40B4-BE49-F238E27FC236}">
                <a16:creationId xmlns:a16="http://schemas.microsoft.com/office/drawing/2014/main" id="{AE10AAAF-19A7-DF42-9E9D-83AA790806DB}"/>
              </a:ext>
            </a:extLst>
          </p:cNvPr>
          <p:cNvCxnSpPr/>
          <p:nvPr/>
        </p:nvCxnSpPr>
        <p:spPr>
          <a:xfrm>
            <a:off x="1666831" y="2281770"/>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952CFB9-3DBA-744D-891A-C89A7C133B5A}"/>
              </a:ext>
            </a:extLst>
          </p:cNvPr>
          <p:cNvSpPr txBox="1"/>
          <p:nvPr/>
        </p:nvSpPr>
        <p:spPr>
          <a:xfrm>
            <a:off x="1769372" y="1969935"/>
            <a:ext cx="1671747" cy="338554"/>
          </a:xfrm>
          <a:prstGeom prst="rect">
            <a:avLst/>
          </a:prstGeom>
          <a:noFill/>
        </p:spPr>
        <p:txBody>
          <a:bodyPr wrap="square" rtlCol="0">
            <a:spAutoFit/>
          </a:bodyPr>
          <a:lstStyle/>
          <a:p>
            <a:r>
              <a:rPr lang="en-US" sz="1600" dirty="0">
                <a:solidFill>
                  <a:schemeClr val="accent6">
                    <a:lumMod val="75000"/>
                  </a:schemeClr>
                </a:solidFill>
              </a:rPr>
              <a:t>GET Index route</a:t>
            </a:r>
          </a:p>
        </p:txBody>
      </p:sp>
      <p:cxnSp>
        <p:nvCxnSpPr>
          <p:cNvPr id="20" name="Elbow Connector 19">
            <a:extLst>
              <a:ext uri="{FF2B5EF4-FFF2-40B4-BE49-F238E27FC236}">
                <a16:creationId xmlns:a16="http://schemas.microsoft.com/office/drawing/2014/main" id="{FE1F976F-D467-6B4D-9F6D-6BD2C323B5A3}"/>
              </a:ext>
            </a:extLst>
          </p:cNvPr>
          <p:cNvCxnSpPr>
            <a:cxnSpLocks/>
          </p:cNvCxnSpPr>
          <p:nvPr/>
        </p:nvCxnSpPr>
        <p:spPr>
          <a:xfrm rot="10800000" flipV="1">
            <a:off x="9326712" y="3880802"/>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103AD52-93FB-214D-AD3E-69EDF0D8FDA5}"/>
              </a:ext>
            </a:extLst>
          </p:cNvPr>
          <p:cNvCxnSpPr>
            <a:cxnSpLocks/>
          </p:cNvCxnSpPr>
          <p:nvPr/>
        </p:nvCxnSpPr>
        <p:spPr>
          <a:xfrm flipH="1">
            <a:off x="5402469" y="4695570"/>
            <a:ext cx="3916076"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F00CBA4-7DFD-B643-8B79-0088B8CBFECA}"/>
              </a:ext>
            </a:extLst>
          </p:cNvPr>
          <p:cNvCxnSpPr>
            <a:cxnSpLocks/>
          </p:cNvCxnSpPr>
          <p:nvPr/>
        </p:nvCxnSpPr>
        <p:spPr>
          <a:xfrm>
            <a:off x="5420140" y="3757137"/>
            <a:ext cx="38917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89DE38A-2C99-2A42-9B5C-70077A2A41A6}"/>
              </a:ext>
            </a:extLst>
          </p:cNvPr>
          <p:cNvSpPr txBox="1"/>
          <p:nvPr/>
        </p:nvSpPr>
        <p:spPr>
          <a:xfrm>
            <a:off x="6150324" y="4737972"/>
            <a:ext cx="3255996" cy="584775"/>
          </a:xfrm>
          <a:prstGeom prst="rect">
            <a:avLst/>
          </a:prstGeom>
          <a:noFill/>
        </p:spPr>
        <p:txBody>
          <a:bodyPr wrap="square" rtlCol="0">
            <a:spAutoFit/>
          </a:bodyPr>
          <a:lstStyle/>
          <a:p>
            <a:r>
              <a:rPr lang="en-US" sz="1600" dirty="0">
                <a:solidFill>
                  <a:schemeClr val="accent6">
                    <a:lumMod val="75000"/>
                  </a:schemeClr>
                </a:solidFill>
              </a:rPr>
              <a:t>Authenticate via Passport middleware</a:t>
            </a:r>
          </a:p>
        </p:txBody>
      </p:sp>
      <p:cxnSp>
        <p:nvCxnSpPr>
          <p:cNvPr id="24" name="Straight Connector 23">
            <a:extLst>
              <a:ext uri="{FF2B5EF4-FFF2-40B4-BE49-F238E27FC236}">
                <a16:creationId xmlns:a16="http://schemas.microsoft.com/office/drawing/2014/main" id="{F5CF6E1E-9124-554F-8AB3-2829BACFE36D}"/>
              </a:ext>
            </a:extLst>
          </p:cNvPr>
          <p:cNvCxnSpPr/>
          <p:nvPr/>
        </p:nvCxnSpPr>
        <p:spPr>
          <a:xfrm>
            <a:off x="9332054" y="3863922"/>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4819DA4-1ED3-6C45-8E2E-23B3D0E9E659}"/>
              </a:ext>
            </a:extLst>
          </p:cNvPr>
          <p:cNvSpPr txBox="1"/>
          <p:nvPr/>
        </p:nvSpPr>
        <p:spPr>
          <a:xfrm>
            <a:off x="4213419" y="2279184"/>
            <a:ext cx="1257891" cy="584775"/>
          </a:xfrm>
          <a:prstGeom prst="rect">
            <a:avLst/>
          </a:prstGeom>
          <a:noFill/>
        </p:spPr>
        <p:txBody>
          <a:bodyPr wrap="square" rtlCol="0">
            <a:spAutoFit/>
          </a:bodyPr>
          <a:lstStyle/>
          <a:p>
            <a:r>
              <a:rPr lang="en-US" sz="1600" dirty="0">
                <a:solidFill>
                  <a:schemeClr val="accent6">
                    <a:lumMod val="75000"/>
                  </a:schemeClr>
                </a:solidFill>
              </a:rPr>
              <a:t>Show Sign in</a:t>
            </a:r>
          </a:p>
          <a:p>
            <a:r>
              <a:rPr lang="en-US" sz="1600" dirty="0">
                <a:solidFill>
                  <a:schemeClr val="accent6">
                    <a:lumMod val="75000"/>
                  </a:schemeClr>
                </a:solidFill>
              </a:rPr>
              <a:t>page</a:t>
            </a:r>
          </a:p>
        </p:txBody>
      </p:sp>
      <p:cxnSp>
        <p:nvCxnSpPr>
          <p:cNvPr id="26" name="Straight Arrow Connector 25">
            <a:extLst>
              <a:ext uri="{FF2B5EF4-FFF2-40B4-BE49-F238E27FC236}">
                <a16:creationId xmlns:a16="http://schemas.microsoft.com/office/drawing/2014/main" id="{6B5FBA24-4354-944C-9660-F751052DFD99}"/>
              </a:ext>
            </a:extLst>
          </p:cNvPr>
          <p:cNvCxnSpPr/>
          <p:nvPr/>
        </p:nvCxnSpPr>
        <p:spPr>
          <a:xfrm flipH="1">
            <a:off x="3502254" y="5831154"/>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47F6D935-3D19-9245-BE01-88514477A73E}"/>
              </a:ext>
            </a:extLst>
          </p:cNvPr>
          <p:cNvSpPr/>
          <p:nvPr/>
        </p:nvSpPr>
        <p:spPr>
          <a:xfrm>
            <a:off x="675131" y="610312"/>
            <a:ext cx="2542427"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Existing user Sign in flow </a:t>
            </a:r>
          </a:p>
        </p:txBody>
      </p:sp>
      <p:cxnSp>
        <p:nvCxnSpPr>
          <p:cNvPr id="34" name="Straight Connector 33">
            <a:extLst>
              <a:ext uri="{FF2B5EF4-FFF2-40B4-BE49-F238E27FC236}">
                <a16:creationId xmlns:a16="http://schemas.microsoft.com/office/drawing/2014/main" id="{3BA51578-312C-CA4F-97AC-02EC5923141B}"/>
              </a:ext>
            </a:extLst>
          </p:cNvPr>
          <p:cNvCxnSpPr>
            <a:cxnSpLocks/>
          </p:cNvCxnSpPr>
          <p:nvPr/>
        </p:nvCxnSpPr>
        <p:spPr>
          <a:xfrm>
            <a:off x="690221" y="965200"/>
            <a:ext cx="811811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35" name="Elbow Connector 34">
            <a:extLst>
              <a:ext uri="{FF2B5EF4-FFF2-40B4-BE49-F238E27FC236}">
                <a16:creationId xmlns:a16="http://schemas.microsoft.com/office/drawing/2014/main" id="{0705D6D7-F3A3-6E44-969E-2F0F06775153}"/>
              </a:ext>
            </a:extLst>
          </p:cNvPr>
          <p:cNvCxnSpPr>
            <a:cxnSpLocks/>
          </p:cNvCxnSpPr>
          <p:nvPr/>
        </p:nvCxnSpPr>
        <p:spPr>
          <a:xfrm rot="10800000" flipV="1">
            <a:off x="3541456" y="2443906"/>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DE5C868-AAF8-6040-BE38-0B90EB25898A}"/>
              </a:ext>
            </a:extLst>
          </p:cNvPr>
          <p:cNvCxnSpPr/>
          <p:nvPr/>
        </p:nvCxnSpPr>
        <p:spPr>
          <a:xfrm>
            <a:off x="3546798" y="2427026"/>
            <a:ext cx="7097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F7735A64-3BF7-7A4D-AB9E-87C419092EF2}"/>
              </a:ext>
            </a:extLst>
          </p:cNvPr>
          <p:cNvCxnSpPr/>
          <p:nvPr/>
        </p:nvCxnSpPr>
        <p:spPr>
          <a:xfrm flipH="1">
            <a:off x="1637767" y="2974163"/>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100575C-3988-A241-9EFC-98E543BE0700}"/>
              </a:ext>
            </a:extLst>
          </p:cNvPr>
          <p:cNvSpPr txBox="1"/>
          <p:nvPr/>
        </p:nvSpPr>
        <p:spPr>
          <a:xfrm>
            <a:off x="1680229" y="2647043"/>
            <a:ext cx="1773219" cy="338554"/>
          </a:xfrm>
          <a:prstGeom prst="rect">
            <a:avLst/>
          </a:prstGeom>
          <a:noFill/>
        </p:spPr>
        <p:txBody>
          <a:bodyPr wrap="square" rtlCol="0">
            <a:spAutoFit/>
          </a:bodyPr>
          <a:lstStyle/>
          <a:p>
            <a:r>
              <a:rPr lang="en-US" sz="1600" dirty="0">
                <a:solidFill>
                  <a:schemeClr val="accent6">
                    <a:lumMod val="75000"/>
                  </a:schemeClr>
                </a:solidFill>
              </a:rPr>
              <a:t>SHOW Sign in page</a:t>
            </a:r>
          </a:p>
        </p:txBody>
      </p:sp>
      <p:cxnSp>
        <p:nvCxnSpPr>
          <p:cNvPr id="39" name="Straight Arrow Connector 38">
            <a:extLst>
              <a:ext uri="{FF2B5EF4-FFF2-40B4-BE49-F238E27FC236}">
                <a16:creationId xmlns:a16="http://schemas.microsoft.com/office/drawing/2014/main" id="{FCDF7DE1-554D-A64F-B269-3EEEE36942A0}"/>
              </a:ext>
            </a:extLst>
          </p:cNvPr>
          <p:cNvCxnSpPr/>
          <p:nvPr/>
        </p:nvCxnSpPr>
        <p:spPr>
          <a:xfrm>
            <a:off x="1664624" y="3441338"/>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C17E7EFC-FD2A-D849-AE05-61D2A123E498}"/>
              </a:ext>
            </a:extLst>
          </p:cNvPr>
          <p:cNvSpPr txBox="1"/>
          <p:nvPr/>
        </p:nvSpPr>
        <p:spPr>
          <a:xfrm>
            <a:off x="1697869" y="3134573"/>
            <a:ext cx="1773219" cy="338554"/>
          </a:xfrm>
          <a:prstGeom prst="rect">
            <a:avLst/>
          </a:prstGeom>
          <a:noFill/>
        </p:spPr>
        <p:txBody>
          <a:bodyPr wrap="square" rtlCol="0">
            <a:spAutoFit/>
          </a:bodyPr>
          <a:lstStyle/>
          <a:p>
            <a:r>
              <a:rPr lang="en-US" sz="1600" dirty="0">
                <a:solidFill>
                  <a:schemeClr val="accent6">
                    <a:lumMod val="75000"/>
                  </a:schemeClr>
                </a:solidFill>
              </a:rPr>
              <a:t>Provide credentials</a:t>
            </a:r>
          </a:p>
        </p:txBody>
      </p:sp>
      <p:cxnSp>
        <p:nvCxnSpPr>
          <p:cNvPr id="41" name="Straight Arrow Connector 40">
            <a:extLst>
              <a:ext uri="{FF2B5EF4-FFF2-40B4-BE49-F238E27FC236}">
                <a16:creationId xmlns:a16="http://schemas.microsoft.com/office/drawing/2014/main" id="{C11894A3-3F25-014E-830D-D9BD36429F70}"/>
              </a:ext>
            </a:extLst>
          </p:cNvPr>
          <p:cNvCxnSpPr/>
          <p:nvPr/>
        </p:nvCxnSpPr>
        <p:spPr>
          <a:xfrm>
            <a:off x="3529494" y="3572792"/>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F8D747A-25CA-E543-8CFE-2C137EAE6FB5}"/>
              </a:ext>
            </a:extLst>
          </p:cNvPr>
          <p:cNvSpPr txBox="1"/>
          <p:nvPr/>
        </p:nvSpPr>
        <p:spPr>
          <a:xfrm>
            <a:off x="3836971" y="3259723"/>
            <a:ext cx="1040321" cy="338554"/>
          </a:xfrm>
          <a:prstGeom prst="rect">
            <a:avLst/>
          </a:prstGeom>
          <a:noFill/>
        </p:spPr>
        <p:txBody>
          <a:bodyPr wrap="square" rtlCol="0">
            <a:spAutoFit/>
          </a:bodyPr>
          <a:lstStyle/>
          <a:p>
            <a:r>
              <a:rPr lang="en-US" sz="1600" dirty="0">
                <a:solidFill>
                  <a:schemeClr val="accent6">
                    <a:lumMod val="75000"/>
                  </a:schemeClr>
                </a:solidFill>
              </a:rPr>
              <a:t>VALIDATE</a:t>
            </a:r>
          </a:p>
        </p:txBody>
      </p:sp>
      <p:sp>
        <p:nvSpPr>
          <p:cNvPr id="43" name="TextBox 42">
            <a:extLst>
              <a:ext uri="{FF2B5EF4-FFF2-40B4-BE49-F238E27FC236}">
                <a16:creationId xmlns:a16="http://schemas.microsoft.com/office/drawing/2014/main" id="{939CCAFB-BB95-D149-8DC3-3B65CB77D58A}"/>
              </a:ext>
            </a:extLst>
          </p:cNvPr>
          <p:cNvSpPr txBox="1"/>
          <p:nvPr/>
        </p:nvSpPr>
        <p:spPr>
          <a:xfrm>
            <a:off x="10054929" y="3852750"/>
            <a:ext cx="1046890" cy="338554"/>
          </a:xfrm>
          <a:prstGeom prst="rect">
            <a:avLst/>
          </a:prstGeom>
          <a:noFill/>
        </p:spPr>
        <p:txBody>
          <a:bodyPr wrap="square" rtlCol="0">
            <a:spAutoFit/>
          </a:bodyPr>
          <a:lstStyle/>
          <a:p>
            <a:r>
              <a:rPr lang="en-US" sz="1600" dirty="0" err="1">
                <a:solidFill>
                  <a:schemeClr val="accent6">
                    <a:lumMod val="75000"/>
                  </a:schemeClr>
                </a:solidFill>
              </a:rPr>
              <a:t>findOne</a:t>
            </a:r>
            <a:r>
              <a:rPr lang="en-US" sz="1600" dirty="0">
                <a:solidFill>
                  <a:schemeClr val="accent6">
                    <a:lumMod val="75000"/>
                  </a:schemeClr>
                </a:solidFill>
              </a:rPr>
              <a:t>()</a:t>
            </a:r>
          </a:p>
        </p:txBody>
      </p:sp>
      <p:sp>
        <p:nvSpPr>
          <p:cNvPr id="47" name="TextBox 46">
            <a:extLst>
              <a:ext uri="{FF2B5EF4-FFF2-40B4-BE49-F238E27FC236}">
                <a16:creationId xmlns:a16="http://schemas.microsoft.com/office/drawing/2014/main" id="{652C1CAB-A877-344C-AB59-F6C3FDDDB700}"/>
              </a:ext>
            </a:extLst>
          </p:cNvPr>
          <p:cNvSpPr txBox="1"/>
          <p:nvPr/>
        </p:nvSpPr>
        <p:spPr>
          <a:xfrm>
            <a:off x="6504182" y="4345533"/>
            <a:ext cx="1749903" cy="338554"/>
          </a:xfrm>
          <a:prstGeom prst="rect">
            <a:avLst/>
          </a:prstGeom>
          <a:noFill/>
        </p:spPr>
        <p:txBody>
          <a:bodyPr wrap="square" rtlCol="0">
            <a:spAutoFit/>
          </a:bodyPr>
          <a:lstStyle/>
          <a:p>
            <a:r>
              <a:rPr lang="en-US" sz="1600" dirty="0">
                <a:solidFill>
                  <a:schemeClr val="accent6">
                    <a:lumMod val="75000"/>
                  </a:schemeClr>
                </a:solidFill>
              </a:rPr>
              <a:t>USER data</a:t>
            </a:r>
          </a:p>
        </p:txBody>
      </p:sp>
      <p:sp>
        <p:nvSpPr>
          <p:cNvPr id="48" name="TextBox 47">
            <a:extLst>
              <a:ext uri="{FF2B5EF4-FFF2-40B4-BE49-F238E27FC236}">
                <a16:creationId xmlns:a16="http://schemas.microsoft.com/office/drawing/2014/main" id="{7B460008-AAE4-1A47-B219-ED4CED2D02BC}"/>
              </a:ext>
            </a:extLst>
          </p:cNvPr>
          <p:cNvSpPr txBox="1"/>
          <p:nvPr/>
        </p:nvSpPr>
        <p:spPr>
          <a:xfrm>
            <a:off x="3635527" y="5332585"/>
            <a:ext cx="1749903" cy="584775"/>
          </a:xfrm>
          <a:prstGeom prst="rect">
            <a:avLst/>
          </a:prstGeom>
          <a:noFill/>
        </p:spPr>
        <p:txBody>
          <a:bodyPr wrap="square" rtlCol="0">
            <a:spAutoFit/>
          </a:bodyPr>
          <a:lstStyle/>
          <a:p>
            <a:r>
              <a:rPr lang="en-US" sz="1600" dirty="0">
                <a:solidFill>
                  <a:schemeClr val="accent6">
                    <a:lumMod val="75000"/>
                  </a:schemeClr>
                </a:solidFill>
              </a:rPr>
              <a:t>SUCCESS message with JWT</a:t>
            </a:r>
          </a:p>
        </p:txBody>
      </p:sp>
      <p:cxnSp>
        <p:nvCxnSpPr>
          <p:cNvPr id="49" name="Straight Arrow Connector 48">
            <a:extLst>
              <a:ext uri="{FF2B5EF4-FFF2-40B4-BE49-F238E27FC236}">
                <a16:creationId xmlns:a16="http://schemas.microsoft.com/office/drawing/2014/main" id="{3BC91880-4674-7846-AEA2-CF569E8A7F52}"/>
              </a:ext>
            </a:extLst>
          </p:cNvPr>
          <p:cNvCxnSpPr/>
          <p:nvPr/>
        </p:nvCxnSpPr>
        <p:spPr>
          <a:xfrm flipH="1">
            <a:off x="1660135" y="6045591"/>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15F08FFD-BA19-F248-BE43-2CDED34AB6C1}"/>
              </a:ext>
            </a:extLst>
          </p:cNvPr>
          <p:cNvSpPr txBox="1"/>
          <p:nvPr/>
        </p:nvSpPr>
        <p:spPr>
          <a:xfrm>
            <a:off x="1743002" y="5707037"/>
            <a:ext cx="1718336" cy="338554"/>
          </a:xfrm>
          <a:prstGeom prst="rect">
            <a:avLst/>
          </a:prstGeom>
          <a:noFill/>
        </p:spPr>
        <p:txBody>
          <a:bodyPr wrap="square" rtlCol="0">
            <a:spAutoFit/>
          </a:bodyPr>
          <a:lstStyle/>
          <a:p>
            <a:r>
              <a:rPr lang="en-US" sz="1600" dirty="0">
                <a:solidFill>
                  <a:schemeClr val="accent6">
                    <a:lumMod val="75000"/>
                  </a:schemeClr>
                </a:solidFill>
              </a:rPr>
              <a:t>Dashboard page</a:t>
            </a:r>
          </a:p>
        </p:txBody>
      </p:sp>
      <p:sp>
        <p:nvSpPr>
          <p:cNvPr id="54" name="TextBox 53">
            <a:extLst>
              <a:ext uri="{FF2B5EF4-FFF2-40B4-BE49-F238E27FC236}">
                <a16:creationId xmlns:a16="http://schemas.microsoft.com/office/drawing/2014/main" id="{2E3F5CD0-253E-5647-88E0-83B422327800}"/>
              </a:ext>
            </a:extLst>
          </p:cNvPr>
          <p:cNvSpPr txBox="1"/>
          <p:nvPr/>
        </p:nvSpPr>
        <p:spPr>
          <a:xfrm>
            <a:off x="5995377" y="3436102"/>
            <a:ext cx="1749903" cy="338554"/>
          </a:xfrm>
          <a:prstGeom prst="rect">
            <a:avLst/>
          </a:prstGeom>
          <a:noFill/>
        </p:spPr>
        <p:txBody>
          <a:bodyPr wrap="square" rtlCol="0">
            <a:spAutoFit/>
          </a:bodyPr>
          <a:lstStyle/>
          <a:p>
            <a:r>
              <a:rPr lang="en-US" sz="1600" dirty="0">
                <a:solidFill>
                  <a:schemeClr val="accent6">
                    <a:lumMod val="75000"/>
                  </a:schemeClr>
                </a:solidFill>
              </a:rPr>
              <a:t>GET user data</a:t>
            </a:r>
          </a:p>
        </p:txBody>
      </p:sp>
      <p:cxnSp>
        <p:nvCxnSpPr>
          <p:cNvPr id="55" name="Elbow Connector 54">
            <a:extLst>
              <a:ext uri="{FF2B5EF4-FFF2-40B4-BE49-F238E27FC236}">
                <a16:creationId xmlns:a16="http://schemas.microsoft.com/office/drawing/2014/main" id="{85BC1CC0-9610-0F4C-A666-334A85ED6919}"/>
              </a:ext>
            </a:extLst>
          </p:cNvPr>
          <p:cNvCxnSpPr>
            <a:cxnSpLocks/>
          </p:cNvCxnSpPr>
          <p:nvPr/>
        </p:nvCxnSpPr>
        <p:spPr>
          <a:xfrm rot="10800000" flipV="1">
            <a:off x="5417956" y="4910181"/>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D420B42F-4A42-834B-96E6-0357C13BD86E}"/>
              </a:ext>
            </a:extLst>
          </p:cNvPr>
          <p:cNvCxnSpPr/>
          <p:nvPr/>
        </p:nvCxnSpPr>
        <p:spPr>
          <a:xfrm>
            <a:off x="5423298" y="4893301"/>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1BFD302E-7BF8-6741-858F-1BC17541311E}"/>
              </a:ext>
            </a:extLst>
          </p:cNvPr>
          <p:cNvSpPr txBox="1"/>
          <p:nvPr/>
        </p:nvSpPr>
        <p:spPr>
          <a:xfrm>
            <a:off x="6112889" y="5339626"/>
            <a:ext cx="1353286" cy="338554"/>
          </a:xfrm>
          <a:prstGeom prst="rect">
            <a:avLst/>
          </a:prstGeom>
          <a:noFill/>
        </p:spPr>
        <p:txBody>
          <a:bodyPr wrap="square" rtlCol="0">
            <a:spAutoFit/>
          </a:bodyPr>
          <a:lstStyle/>
          <a:p>
            <a:r>
              <a:rPr lang="en-US" sz="1600" dirty="0">
                <a:solidFill>
                  <a:schemeClr val="accent6">
                    <a:lumMod val="75000"/>
                  </a:schemeClr>
                </a:solidFill>
              </a:rPr>
              <a:t>Generate JWT</a:t>
            </a:r>
          </a:p>
        </p:txBody>
      </p:sp>
      <p:cxnSp>
        <p:nvCxnSpPr>
          <p:cNvPr id="66" name="Elbow Connector 65">
            <a:extLst>
              <a:ext uri="{FF2B5EF4-FFF2-40B4-BE49-F238E27FC236}">
                <a16:creationId xmlns:a16="http://schemas.microsoft.com/office/drawing/2014/main" id="{57575F62-AD44-D443-B53B-B6FB80072C00}"/>
              </a:ext>
            </a:extLst>
          </p:cNvPr>
          <p:cNvCxnSpPr>
            <a:cxnSpLocks/>
          </p:cNvCxnSpPr>
          <p:nvPr/>
        </p:nvCxnSpPr>
        <p:spPr>
          <a:xfrm rot="10800000" flipV="1">
            <a:off x="5417956" y="5376172"/>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D61FF605-3D7C-0D40-AC32-70235F2DBB39}"/>
              </a:ext>
            </a:extLst>
          </p:cNvPr>
          <p:cNvCxnSpPr/>
          <p:nvPr/>
        </p:nvCxnSpPr>
        <p:spPr>
          <a:xfrm>
            <a:off x="5423298" y="5359292"/>
            <a:ext cx="70972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00504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8941CE4-E964-8F4C-9456-8CBAD40F2842}"/>
              </a:ext>
            </a:extLst>
          </p:cNvPr>
          <p:cNvSpPr/>
          <p:nvPr/>
        </p:nvSpPr>
        <p:spPr>
          <a:xfrm>
            <a:off x="1249022" y="6352972"/>
            <a:ext cx="812272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7F5FA4B-7060-C742-80F1-52BB6F44DE39}"/>
              </a:ext>
            </a:extLst>
          </p:cNvPr>
          <p:cNvSpPr/>
          <p:nvPr/>
        </p:nvSpPr>
        <p:spPr>
          <a:xfrm>
            <a:off x="1249022" y="1199081"/>
            <a:ext cx="8122722"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1249022" y="1199081"/>
            <a:ext cx="812272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E25FB1E-0E5D-7848-ABF3-48DC9A5F81D7}"/>
              </a:ext>
            </a:extLst>
          </p:cNvPr>
          <p:cNvSpPr txBox="1"/>
          <p:nvPr/>
        </p:nvSpPr>
        <p:spPr>
          <a:xfrm>
            <a:off x="4075350" y="2303487"/>
            <a:ext cx="2220685" cy="369332"/>
          </a:xfrm>
          <a:prstGeom prst="rect">
            <a:avLst/>
          </a:prstGeom>
          <a:noFill/>
        </p:spPr>
        <p:txBody>
          <a:bodyPr wrap="square" rtlCol="0">
            <a:spAutoFit/>
          </a:bodyPr>
          <a:lstStyle/>
          <a:p>
            <a:pPr algn="ctr"/>
            <a:r>
              <a:rPr lang="en-US" dirty="0"/>
              <a:t>Admin Page</a:t>
            </a:r>
          </a:p>
        </p:txBody>
      </p:sp>
      <p:sp>
        <p:nvSpPr>
          <p:cNvPr id="7" name="Rounded Rectangle 6">
            <a:extLst>
              <a:ext uri="{FF2B5EF4-FFF2-40B4-BE49-F238E27FC236}">
                <a16:creationId xmlns:a16="http://schemas.microsoft.com/office/drawing/2014/main" id="{EEF438E4-C39A-0F44-B0E5-53590BD68AD6}"/>
              </a:ext>
            </a:extLst>
          </p:cNvPr>
          <p:cNvSpPr/>
          <p:nvPr/>
        </p:nvSpPr>
        <p:spPr>
          <a:xfrm>
            <a:off x="4397084" y="3229762"/>
            <a:ext cx="2351314"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accent1">
                    <a:lumMod val="60000"/>
                    <a:lumOff val="40000"/>
                  </a:schemeClr>
                </a:solidFill>
              </a:rPr>
              <a:t>File upload control</a:t>
            </a:r>
          </a:p>
        </p:txBody>
      </p:sp>
      <p:sp>
        <p:nvSpPr>
          <p:cNvPr id="8" name="TextBox 7">
            <a:extLst>
              <a:ext uri="{FF2B5EF4-FFF2-40B4-BE49-F238E27FC236}">
                <a16:creationId xmlns:a16="http://schemas.microsoft.com/office/drawing/2014/main" id="{8258A31E-7ECC-0244-BE0F-67E27DE89387}"/>
              </a:ext>
            </a:extLst>
          </p:cNvPr>
          <p:cNvSpPr txBox="1"/>
          <p:nvPr/>
        </p:nvSpPr>
        <p:spPr>
          <a:xfrm>
            <a:off x="2283276" y="3229762"/>
            <a:ext cx="2113808" cy="369332"/>
          </a:xfrm>
          <a:prstGeom prst="rect">
            <a:avLst/>
          </a:prstGeom>
          <a:noFill/>
        </p:spPr>
        <p:txBody>
          <a:bodyPr wrap="square" rtlCol="0">
            <a:spAutoFit/>
          </a:bodyPr>
          <a:lstStyle/>
          <a:p>
            <a:r>
              <a:rPr lang="en-US" dirty="0"/>
              <a:t>Upload History File</a:t>
            </a:r>
          </a:p>
        </p:txBody>
      </p:sp>
      <p:sp>
        <p:nvSpPr>
          <p:cNvPr id="9" name="Rounded Rectangle 8">
            <a:extLst>
              <a:ext uri="{FF2B5EF4-FFF2-40B4-BE49-F238E27FC236}">
                <a16:creationId xmlns:a16="http://schemas.microsoft.com/office/drawing/2014/main" id="{0A40F08C-FAE4-034E-BAC3-B9E1151B2575}"/>
              </a:ext>
            </a:extLst>
          </p:cNvPr>
          <p:cNvSpPr/>
          <p:nvPr/>
        </p:nvSpPr>
        <p:spPr>
          <a:xfrm>
            <a:off x="3772640" y="4078848"/>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Upload</a:t>
            </a:r>
          </a:p>
        </p:txBody>
      </p:sp>
      <p:sp>
        <p:nvSpPr>
          <p:cNvPr id="11" name="Rounded Rectangle 10">
            <a:extLst>
              <a:ext uri="{FF2B5EF4-FFF2-40B4-BE49-F238E27FC236}">
                <a16:creationId xmlns:a16="http://schemas.microsoft.com/office/drawing/2014/main" id="{53A93196-4EAE-794D-BAA4-DC216C59FBFD}"/>
              </a:ext>
            </a:extLst>
          </p:cNvPr>
          <p:cNvSpPr/>
          <p:nvPr/>
        </p:nvSpPr>
        <p:spPr>
          <a:xfrm>
            <a:off x="5499510" y="4059654"/>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Cancel</a:t>
            </a:r>
          </a:p>
        </p:txBody>
      </p:sp>
      <p:sp>
        <p:nvSpPr>
          <p:cNvPr id="13" name="TextBox 12">
            <a:extLst>
              <a:ext uri="{FF2B5EF4-FFF2-40B4-BE49-F238E27FC236}">
                <a16:creationId xmlns:a16="http://schemas.microsoft.com/office/drawing/2014/main" id="{EA5B12AA-D35A-E44D-A385-AC27A1E21179}"/>
              </a:ext>
            </a:extLst>
          </p:cNvPr>
          <p:cNvSpPr txBox="1"/>
          <p:nvPr/>
        </p:nvSpPr>
        <p:spPr>
          <a:xfrm>
            <a:off x="4535522" y="6352972"/>
            <a:ext cx="1736761" cy="369332"/>
          </a:xfrm>
          <a:prstGeom prst="rect">
            <a:avLst/>
          </a:prstGeom>
          <a:noFill/>
        </p:spPr>
        <p:txBody>
          <a:bodyPr wrap="square" rtlCol="0">
            <a:spAutoFit/>
          </a:bodyPr>
          <a:lstStyle/>
          <a:p>
            <a:r>
              <a:rPr lang="en-US" dirty="0">
                <a:solidFill>
                  <a:schemeClr val="bg1"/>
                </a:solidFill>
              </a:rPr>
              <a:t>FOOTER</a:t>
            </a:r>
          </a:p>
        </p:txBody>
      </p:sp>
      <p:sp>
        <p:nvSpPr>
          <p:cNvPr id="14" name="TextBox 13">
            <a:extLst>
              <a:ext uri="{FF2B5EF4-FFF2-40B4-BE49-F238E27FC236}">
                <a16:creationId xmlns:a16="http://schemas.microsoft.com/office/drawing/2014/main" id="{61833CE3-F465-744B-903A-9F9846E3A81D}"/>
              </a:ext>
            </a:extLst>
          </p:cNvPr>
          <p:cNvSpPr txBox="1"/>
          <p:nvPr/>
        </p:nvSpPr>
        <p:spPr>
          <a:xfrm>
            <a:off x="4818552" y="1376222"/>
            <a:ext cx="1039830" cy="369332"/>
          </a:xfrm>
          <a:prstGeom prst="rect">
            <a:avLst/>
          </a:prstGeom>
          <a:noFill/>
        </p:spPr>
        <p:txBody>
          <a:bodyPr wrap="square" rtlCol="0">
            <a:spAutoFit/>
          </a:bodyPr>
          <a:lstStyle/>
          <a:p>
            <a:r>
              <a:rPr lang="en-US" dirty="0">
                <a:solidFill>
                  <a:schemeClr val="bg1"/>
                </a:solidFill>
              </a:rPr>
              <a:t>HEADER</a:t>
            </a:r>
          </a:p>
        </p:txBody>
      </p:sp>
      <p:sp>
        <p:nvSpPr>
          <p:cNvPr id="15" name="TextBox 14">
            <a:extLst>
              <a:ext uri="{FF2B5EF4-FFF2-40B4-BE49-F238E27FC236}">
                <a16:creationId xmlns:a16="http://schemas.microsoft.com/office/drawing/2014/main" id="{55AC7AC9-1263-2340-ADA4-4A46748C1464}"/>
              </a:ext>
            </a:extLst>
          </p:cNvPr>
          <p:cNvSpPr txBox="1"/>
          <p:nvPr/>
        </p:nvSpPr>
        <p:spPr>
          <a:xfrm>
            <a:off x="1379651" y="1484089"/>
            <a:ext cx="855023" cy="380011"/>
          </a:xfrm>
          <a:prstGeom prst="rect">
            <a:avLst/>
          </a:prstGeom>
          <a:noFill/>
        </p:spPr>
        <p:txBody>
          <a:bodyPr wrap="square" rtlCol="0">
            <a:spAutoFit/>
          </a:bodyPr>
          <a:lstStyle/>
          <a:p>
            <a:r>
              <a:rPr lang="en-US" dirty="0">
                <a:solidFill>
                  <a:schemeClr val="bg1"/>
                </a:solidFill>
              </a:rPr>
              <a:t>LOGO</a:t>
            </a:r>
          </a:p>
        </p:txBody>
      </p:sp>
      <p:sp>
        <p:nvSpPr>
          <p:cNvPr id="16" name="TextBox 15">
            <a:extLst>
              <a:ext uri="{FF2B5EF4-FFF2-40B4-BE49-F238E27FC236}">
                <a16:creationId xmlns:a16="http://schemas.microsoft.com/office/drawing/2014/main" id="{BB8620A4-067D-BB40-B707-5E5EDD26CB51}"/>
              </a:ext>
            </a:extLst>
          </p:cNvPr>
          <p:cNvSpPr txBox="1"/>
          <p:nvPr/>
        </p:nvSpPr>
        <p:spPr>
          <a:xfrm>
            <a:off x="2101080" y="1482499"/>
            <a:ext cx="1114299" cy="369332"/>
          </a:xfrm>
          <a:prstGeom prst="rect">
            <a:avLst/>
          </a:prstGeom>
          <a:noFill/>
        </p:spPr>
        <p:txBody>
          <a:bodyPr wrap="square" rtlCol="0">
            <a:spAutoFit/>
          </a:bodyPr>
          <a:lstStyle/>
          <a:p>
            <a:r>
              <a:rPr lang="en-US" dirty="0">
                <a:solidFill>
                  <a:schemeClr val="accent2">
                    <a:lumMod val="75000"/>
                  </a:schemeClr>
                </a:solidFill>
              </a:rPr>
              <a:t>Admin</a:t>
            </a:r>
          </a:p>
        </p:txBody>
      </p:sp>
      <p:sp>
        <p:nvSpPr>
          <p:cNvPr id="18" name="Rectangle 17">
            <a:extLst>
              <a:ext uri="{FF2B5EF4-FFF2-40B4-BE49-F238E27FC236}">
                <a16:creationId xmlns:a16="http://schemas.microsoft.com/office/drawing/2014/main" id="{F071E3CA-4A6C-934B-8647-A8EEA68E45AB}"/>
              </a:ext>
            </a:extLst>
          </p:cNvPr>
          <p:cNvSpPr/>
          <p:nvPr/>
        </p:nvSpPr>
        <p:spPr>
          <a:xfrm>
            <a:off x="8350466" y="1751925"/>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cxnSp>
        <p:nvCxnSpPr>
          <p:cNvPr id="19" name="Straight Connector 18">
            <a:extLst>
              <a:ext uri="{FF2B5EF4-FFF2-40B4-BE49-F238E27FC236}">
                <a16:creationId xmlns:a16="http://schemas.microsoft.com/office/drawing/2014/main" id="{6780CCAE-459F-1346-B4BD-EA177ED3DDC8}"/>
              </a:ext>
            </a:extLst>
          </p:cNvPr>
          <p:cNvCxnSpPr>
            <a:cxnSpLocks/>
          </p:cNvCxnSpPr>
          <p:nvPr/>
        </p:nvCxnSpPr>
        <p:spPr>
          <a:xfrm>
            <a:off x="690221" y="965200"/>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20" name="Rectangle 19">
            <a:extLst>
              <a:ext uri="{FF2B5EF4-FFF2-40B4-BE49-F238E27FC236}">
                <a16:creationId xmlns:a16="http://schemas.microsoft.com/office/drawing/2014/main" id="{E84282A9-B310-3F4B-B9E5-E5BF148E29C1}"/>
              </a:ext>
            </a:extLst>
          </p:cNvPr>
          <p:cNvSpPr/>
          <p:nvPr/>
        </p:nvSpPr>
        <p:spPr>
          <a:xfrm>
            <a:off x="548794" y="575028"/>
            <a:ext cx="6512424"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Admin Page (To be used by the Analyst team only) </a:t>
            </a:r>
          </a:p>
        </p:txBody>
      </p:sp>
      <p:sp>
        <p:nvSpPr>
          <p:cNvPr id="2" name="Line Callout 1 1">
            <a:extLst>
              <a:ext uri="{FF2B5EF4-FFF2-40B4-BE49-F238E27FC236}">
                <a16:creationId xmlns:a16="http://schemas.microsoft.com/office/drawing/2014/main" id="{9A409C5D-EFB0-2440-AF5B-DBAF065E507D}"/>
              </a:ext>
            </a:extLst>
          </p:cNvPr>
          <p:cNvSpPr/>
          <p:nvPr/>
        </p:nvSpPr>
        <p:spPr>
          <a:xfrm>
            <a:off x="1837509" y="2131936"/>
            <a:ext cx="1140822" cy="463218"/>
          </a:xfrm>
          <a:prstGeom prst="borderCallout1">
            <a:avLst>
              <a:gd name="adj1" fmla="val -7570"/>
              <a:gd name="adj2" fmla="val 51667"/>
              <a:gd name="adj3" fmla="val -90542"/>
              <a:gd name="adj4" fmla="val 66400"/>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err="1">
                <a:solidFill>
                  <a:schemeClr val="tx1"/>
                </a:solidFill>
              </a:rPr>
              <a:t>AuthGuard</a:t>
            </a:r>
            <a:r>
              <a:rPr lang="en-US" sz="1000" dirty="0">
                <a:solidFill>
                  <a:schemeClr val="tx1"/>
                </a:solidFill>
              </a:rPr>
              <a:t> protected</a:t>
            </a:r>
          </a:p>
        </p:txBody>
      </p:sp>
      <p:sp>
        <p:nvSpPr>
          <p:cNvPr id="3" name="Rounded Rectangle 2">
            <a:extLst>
              <a:ext uri="{FF2B5EF4-FFF2-40B4-BE49-F238E27FC236}">
                <a16:creationId xmlns:a16="http://schemas.microsoft.com/office/drawing/2014/main" id="{9F9CF76D-7C95-914C-BE15-BDA3A337D20A}"/>
              </a:ext>
            </a:extLst>
          </p:cNvPr>
          <p:cNvSpPr/>
          <p:nvPr/>
        </p:nvSpPr>
        <p:spPr>
          <a:xfrm>
            <a:off x="2101080" y="2778034"/>
            <a:ext cx="5736634" cy="206393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94948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533CEAE-BAB9-904F-B50B-D29BC3CD97E4}"/>
              </a:ext>
            </a:extLst>
          </p:cNvPr>
          <p:cNvGrpSpPr/>
          <p:nvPr/>
        </p:nvGrpSpPr>
        <p:grpSpPr>
          <a:xfrm>
            <a:off x="1139687" y="1093120"/>
            <a:ext cx="1020417" cy="5009322"/>
            <a:chOff x="1139687" y="834887"/>
            <a:chExt cx="1020417" cy="5009322"/>
          </a:xfrm>
        </p:grpSpPr>
        <p:sp>
          <p:nvSpPr>
            <p:cNvPr id="5" name="Rectangle 4">
              <a:extLst>
                <a:ext uri="{FF2B5EF4-FFF2-40B4-BE49-F238E27FC236}">
                  <a16:creationId xmlns:a16="http://schemas.microsoft.com/office/drawing/2014/main" id="{3FA8F1FF-15B7-7545-8E20-0CE71754EE38}"/>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D4068C34-803A-6749-880C-294A1BACFCC4}"/>
                </a:ext>
              </a:extLst>
            </p:cNvPr>
            <p:cNvCxnSpPr>
              <a:stCxn id="5"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1B36411A-23BE-5346-AB5F-F4EE2084574E}"/>
              </a:ext>
            </a:extLst>
          </p:cNvPr>
          <p:cNvGrpSpPr/>
          <p:nvPr/>
        </p:nvGrpSpPr>
        <p:grpSpPr>
          <a:xfrm>
            <a:off x="3019287" y="1093120"/>
            <a:ext cx="1020417" cy="5009322"/>
            <a:chOff x="3019287" y="834887"/>
            <a:chExt cx="1020417" cy="5009322"/>
          </a:xfrm>
        </p:grpSpPr>
        <p:sp>
          <p:nvSpPr>
            <p:cNvPr id="8" name="Rectangle 7">
              <a:extLst>
                <a:ext uri="{FF2B5EF4-FFF2-40B4-BE49-F238E27FC236}">
                  <a16:creationId xmlns:a16="http://schemas.microsoft.com/office/drawing/2014/main" id="{1376C45D-A4A8-174C-9A86-48684774B43A}"/>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9" name="Straight Connector 8">
              <a:extLst>
                <a:ext uri="{FF2B5EF4-FFF2-40B4-BE49-F238E27FC236}">
                  <a16:creationId xmlns:a16="http://schemas.microsoft.com/office/drawing/2014/main" id="{F8DA6202-55F0-CD46-83D5-91FC2198134E}"/>
                </a:ext>
              </a:extLst>
            </p:cNvPr>
            <p:cNvCxnSpPr>
              <a:stCxn id="8"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277A853A-259B-B445-81E6-9D93947D5563}"/>
              </a:ext>
            </a:extLst>
          </p:cNvPr>
          <p:cNvGrpSpPr/>
          <p:nvPr/>
        </p:nvGrpSpPr>
        <p:grpSpPr>
          <a:xfrm>
            <a:off x="4892261" y="1093120"/>
            <a:ext cx="1020417" cy="5009322"/>
            <a:chOff x="3019287" y="834887"/>
            <a:chExt cx="1020417" cy="5009322"/>
          </a:xfrm>
        </p:grpSpPr>
        <p:sp>
          <p:nvSpPr>
            <p:cNvPr id="11" name="Rectangle 10">
              <a:extLst>
                <a:ext uri="{FF2B5EF4-FFF2-40B4-BE49-F238E27FC236}">
                  <a16:creationId xmlns:a16="http://schemas.microsoft.com/office/drawing/2014/main" id="{096D3B0C-CD62-D545-93E0-FEE1849C32B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2" name="Straight Connector 11">
              <a:extLst>
                <a:ext uri="{FF2B5EF4-FFF2-40B4-BE49-F238E27FC236}">
                  <a16:creationId xmlns:a16="http://schemas.microsoft.com/office/drawing/2014/main" id="{75100810-19AF-6E45-8A19-7387FBB3B1B1}"/>
                </a:ext>
              </a:extLst>
            </p:cNvPr>
            <p:cNvCxnSpPr>
              <a:stCxn id="11"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438B1352-46E4-3E40-A4A1-7672F7587C32}"/>
              </a:ext>
            </a:extLst>
          </p:cNvPr>
          <p:cNvGrpSpPr/>
          <p:nvPr/>
        </p:nvGrpSpPr>
        <p:grpSpPr>
          <a:xfrm>
            <a:off x="8808336" y="1093855"/>
            <a:ext cx="1020417" cy="5009322"/>
            <a:chOff x="3019287" y="834887"/>
            <a:chExt cx="1020417" cy="5009322"/>
          </a:xfrm>
        </p:grpSpPr>
        <p:sp>
          <p:nvSpPr>
            <p:cNvPr id="14" name="Rectangle 13">
              <a:extLst>
                <a:ext uri="{FF2B5EF4-FFF2-40B4-BE49-F238E27FC236}">
                  <a16:creationId xmlns:a16="http://schemas.microsoft.com/office/drawing/2014/main" id="{C73CFC1E-8359-A345-856D-B7F198BCEBD1}"/>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5" name="Straight Connector 14">
              <a:extLst>
                <a:ext uri="{FF2B5EF4-FFF2-40B4-BE49-F238E27FC236}">
                  <a16:creationId xmlns:a16="http://schemas.microsoft.com/office/drawing/2014/main" id="{FC2E0DD9-1E48-BE4D-B544-B5179ACBD151}"/>
                </a:ext>
              </a:extLst>
            </p:cNvPr>
            <p:cNvCxnSpPr>
              <a:stCxn id="14"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16" name="Straight Arrow Connector 15">
            <a:extLst>
              <a:ext uri="{FF2B5EF4-FFF2-40B4-BE49-F238E27FC236}">
                <a16:creationId xmlns:a16="http://schemas.microsoft.com/office/drawing/2014/main" id="{AE10AAAF-19A7-DF42-9E9D-83AA790806DB}"/>
              </a:ext>
            </a:extLst>
          </p:cNvPr>
          <p:cNvCxnSpPr/>
          <p:nvPr/>
        </p:nvCxnSpPr>
        <p:spPr>
          <a:xfrm>
            <a:off x="1666831" y="2281770"/>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952CFB9-3DBA-744D-891A-C89A7C133B5A}"/>
              </a:ext>
            </a:extLst>
          </p:cNvPr>
          <p:cNvSpPr txBox="1"/>
          <p:nvPr/>
        </p:nvSpPr>
        <p:spPr>
          <a:xfrm>
            <a:off x="1769372" y="1969935"/>
            <a:ext cx="1671747" cy="338554"/>
          </a:xfrm>
          <a:prstGeom prst="rect">
            <a:avLst/>
          </a:prstGeom>
          <a:noFill/>
        </p:spPr>
        <p:txBody>
          <a:bodyPr wrap="square" rtlCol="0">
            <a:spAutoFit/>
          </a:bodyPr>
          <a:lstStyle/>
          <a:p>
            <a:r>
              <a:rPr lang="en-US" sz="1600" dirty="0">
                <a:solidFill>
                  <a:schemeClr val="accent6">
                    <a:lumMod val="75000"/>
                  </a:schemeClr>
                </a:solidFill>
              </a:rPr>
              <a:t>GET upload page</a:t>
            </a:r>
          </a:p>
        </p:txBody>
      </p:sp>
      <p:cxnSp>
        <p:nvCxnSpPr>
          <p:cNvPr id="20" name="Elbow Connector 19">
            <a:extLst>
              <a:ext uri="{FF2B5EF4-FFF2-40B4-BE49-F238E27FC236}">
                <a16:creationId xmlns:a16="http://schemas.microsoft.com/office/drawing/2014/main" id="{FE1F976F-D467-6B4D-9F6D-6BD2C323B5A3}"/>
              </a:ext>
            </a:extLst>
          </p:cNvPr>
          <p:cNvCxnSpPr>
            <a:cxnSpLocks/>
          </p:cNvCxnSpPr>
          <p:nvPr/>
        </p:nvCxnSpPr>
        <p:spPr>
          <a:xfrm rot="10800000" flipV="1">
            <a:off x="9326712" y="3880802"/>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103AD52-93FB-214D-AD3E-69EDF0D8FDA5}"/>
              </a:ext>
            </a:extLst>
          </p:cNvPr>
          <p:cNvCxnSpPr>
            <a:cxnSpLocks/>
          </p:cNvCxnSpPr>
          <p:nvPr/>
        </p:nvCxnSpPr>
        <p:spPr>
          <a:xfrm flipH="1">
            <a:off x="5402469" y="4783252"/>
            <a:ext cx="3916076"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F00CBA4-7DFD-B643-8B79-0088B8CBFECA}"/>
              </a:ext>
            </a:extLst>
          </p:cNvPr>
          <p:cNvCxnSpPr>
            <a:cxnSpLocks/>
          </p:cNvCxnSpPr>
          <p:nvPr/>
        </p:nvCxnSpPr>
        <p:spPr>
          <a:xfrm>
            <a:off x="5420140" y="3757137"/>
            <a:ext cx="38917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89DE38A-2C99-2A42-9B5C-70077A2A41A6}"/>
              </a:ext>
            </a:extLst>
          </p:cNvPr>
          <p:cNvSpPr txBox="1"/>
          <p:nvPr/>
        </p:nvSpPr>
        <p:spPr>
          <a:xfrm>
            <a:off x="5551073" y="3442303"/>
            <a:ext cx="1201689" cy="338554"/>
          </a:xfrm>
          <a:prstGeom prst="rect">
            <a:avLst/>
          </a:prstGeom>
          <a:noFill/>
        </p:spPr>
        <p:txBody>
          <a:bodyPr wrap="square" rtlCol="0">
            <a:spAutoFit/>
          </a:bodyPr>
          <a:lstStyle/>
          <a:p>
            <a:r>
              <a:rPr lang="en-US" sz="1600" dirty="0">
                <a:solidFill>
                  <a:schemeClr val="accent6">
                    <a:lumMod val="75000"/>
                  </a:schemeClr>
                </a:solidFill>
              </a:rPr>
              <a:t>PUT data</a:t>
            </a:r>
          </a:p>
        </p:txBody>
      </p:sp>
      <p:cxnSp>
        <p:nvCxnSpPr>
          <p:cNvPr id="24" name="Straight Connector 23">
            <a:extLst>
              <a:ext uri="{FF2B5EF4-FFF2-40B4-BE49-F238E27FC236}">
                <a16:creationId xmlns:a16="http://schemas.microsoft.com/office/drawing/2014/main" id="{F5CF6E1E-9124-554F-8AB3-2829BACFE36D}"/>
              </a:ext>
            </a:extLst>
          </p:cNvPr>
          <p:cNvCxnSpPr/>
          <p:nvPr/>
        </p:nvCxnSpPr>
        <p:spPr>
          <a:xfrm>
            <a:off x="9332054" y="3863922"/>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4819DA4-1ED3-6C45-8E2E-23B3D0E9E659}"/>
              </a:ext>
            </a:extLst>
          </p:cNvPr>
          <p:cNvSpPr txBox="1"/>
          <p:nvPr/>
        </p:nvSpPr>
        <p:spPr>
          <a:xfrm>
            <a:off x="4213419" y="2279184"/>
            <a:ext cx="1257891" cy="584775"/>
          </a:xfrm>
          <a:prstGeom prst="rect">
            <a:avLst/>
          </a:prstGeom>
          <a:noFill/>
        </p:spPr>
        <p:txBody>
          <a:bodyPr wrap="square" rtlCol="0">
            <a:spAutoFit/>
          </a:bodyPr>
          <a:lstStyle/>
          <a:p>
            <a:r>
              <a:rPr lang="en-US" sz="1600" dirty="0">
                <a:solidFill>
                  <a:schemeClr val="accent6">
                    <a:lumMod val="75000"/>
                  </a:schemeClr>
                </a:solidFill>
              </a:rPr>
              <a:t>Show upload</a:t>
            </a:r>
          </a:p>
          <a:p>
            <a:r>
              <a:rPr lang="en-US" sz="1600" dirty="0">
                <a:solidFill>
                  <a:schemeClr val="accent6">
                    <a:lumMod val="75000"/>
                  </a:schemeClr>
                </a:solidFill>
              </a:rPr>
              <a:t>page</a:t>
            </a:r>
          </a:p>
        </p:txBody>
      </p:sp>
      <p:cxnSp>
        <p:nvCxnSpPr>
          <p:cNvPr id="26" name="Straight Arrow Connector 25">
            <a:extLst>
              <a:ext uri="{FF2B5EF4-FFF2-40B4-BE49-F238E27FC236}">
                <a16:creationId xmlns:a16="http://schemas.microsoft.com/office/drawing/2014/main" id="{6B5FBA24-4354-944C-9660-F751052DFD99}"/>
              </a:ext>
            </a:extLst>
          </p:cNvPr>
          <p:cNvCxnSpPr/>
          <p:nvPr/>
        </p:nvCxnSpPr>
        <p:spPr>
          <a:xfrm flipH="1">
            <a:off x="3502254" y="5831154"/>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47F6D935-3D19-9245-BE01-88514477A73E}"/>
              </a:ext>
            </a:extLst>
          </p:cNvPr>
          <p:cNvSpPr/>
          <p:nvPr/>
        </p:nvSpPr>
        <p:spPr>
          <a:xfrm>
            <a:off x="623997" y="572149"/>
            <a:ext cx="8436733"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Admin Page - Sequence Diagram – Save History and calculate Forecast Data in MongoDB </a:t>
            </a:r>
          </a:p>
        </p:txBody>
      </p:sp>
      <p:cxnSp>
        <p:nvCxnSpPr>
          <p:cNvPr id="34" name="Straight Connector 33">
            <a:extLst>
              <a:ext uri="{FF2B5EF4-FFF2-40B4-BE49-F238E27FC236}">
                <a16:creationId xmlns:a16="http://schemas.microsoft.com/office/drawing/2014/main" id="{3BA51578-312C-CA4F-97AC-02EC5923141B}"/>
              </a:ext>
            </a:extLst>
          </p:cNvPr>
          <p:cNvCxnSpPr>
            <a:cxnSpLocks/>
          </p:cNvCxnSpPr>
          <p:nvPr/>
        </p:nvCxnSpPr>
        <p:spPr>
          <a:xfrm>
            <a:off x="690221" y="965200"/>
            <a:ext cx="8118115" cy="0"/>
          </a:xfrm>
          <a:prstGeom prst="line">
            <a:avLst/>
          </a:prstGeom>
        </p:spPr>
        <p:style>
          <a:lnRef idx="3">
            <a:schemeClr val="accent5"/>
          </a:lnRef>
          <a:fillRef idx="0">
            <a:schemeClr val="accent5"/>
          </a:fillRef>
          <a:effectRef idx="2">
            <a:schemeClr val="accent5"/>
          </a:effectRef>
          <a:fontRef idx="minor">
            <a:schemeClr val="tx1"/>
          </a:fontRef>
        </p:style>
      </p:cxnSp>
      <p:cxnSp>
        <p:nvCxnSpPr>
          <p:cNvPr id="35" name="Elbow Connector 34">
            <a:extLst>
              <a:ext uri="{FF2B5EF4-FFF2-40B4-BE49-F238E27FC236}">
                <a16:creationId xmlns:a16="http://schemas.microsoft.com/office/drawing/2014/main" id="{0705D6D7-F3A3-6E44-969E-2F0F06775153}"/>
              </a:ext>
            </a:extLst>
          </p:cNvPr>
          <p:cNvCxnSpPr>
            <a:cxnSpLocks/>
          </p:cNvCxnSpPr>
          <p:nvPr/>
        </p:nvCxnSpPr>
        <p:spPr>
          <a:xfrm rot="10800000" flipV="1">
            <a:off x="3541456" y="2443906"/>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DE5C868-AAF8-6040-BE38-0B90EB25898A}"/>
              </a:ext>
            </a:extLst>
          </p:cNvPr>
          <p:cNvCxnSpPr/>
          <p:nvPr/>
        </p:nvCxnSpPr>
        <p:spPr>
          <a:xfrm>
            <a:off x="3546798" y="2427026"/>
            <a:ext cx="7097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F7735A64-3BF7-7A4D-AB9E-87C419092EF2}"/>
              </a:ext>
            </a:extLst>
          </p:cNvPr>
          <p:cNvCxnSpPr/>
          <p:nvPr/>
        </p:nvCxnSpPr>
        <p:spPr>
          <a:xfrm flipH="1">
            <a:off x="1637767" y="2974163"/>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100575C-3988-A241-9EFC-98E543BE0700}"/>
              </a:ext>
            </a:extLst>
          </p:cNvPr>
          <p:cNvSpPr txBox="1"/>
          <p:nvPr/>
        </p:nvSpPr>
        <p:spPr>
          <a:xfrm>
            <a:off x="1631951" y="2696355"/>
            <a:ext cx="2065306" cy="338554"/>
          </a:xfrm>
          <a:prstGeom prst="rect">
            <a:avLst/>
          </a:prstGeom>
          <a:noFill/>
        </p:spPr>
        <p:txBody>
          <a:bodyPr wrap="square" rtlCol="0">
            <a:spAutoFit/>
          </a:bodyPr>
          <a:lstStyle/>
          <a:p>
            <a:r>
              <a:rPr lang="en-US" sz="1600" dirty="0">
                <a:solidFill>
                  <a:schemeClr val="accent6">
                    <a:lumMod val="75000"/>
                  </a:schemeClr>
                </a:solidFill>
              </a:rPr>
              <a:t>SHOW upload section</a:t>
            </a:r>
          </a:p>
        </p:txBody>
      </p:sp>
      <p:cxnSp>
        <p:nvCxnSpPr>
          <p:cNvPr id="39" name="Straight Arrow Connector 38">
            <a:extLst>
              <a:ext uri="{FF2B5EF4-FFF2-40B4-BE49-F238E27FC236}">
                <a16:creationId xmlns:a16="http://schemas.microsoft.com/office/drawing/2014/main" id="{FCDF7DE1-554D-A64F-B269-3EEEE36942A0}"/>
              </a:ext>
            </a:extLst>
          </p:cNvPr>
          <p:cNvCxnSpPr/>
          <p:nvPr/>
        </p:nvCxnSpPr>
        <p:spPr>
          <a:xfrm>
            <a:off x="1664624" y="3441338"/>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C17E7EFC-FD2A-D849-AE05-61D2A123E498}"/>
              </a:ext>
            </a:extLst>
          </p:cNvPr>
          <p:cNvSpPr txBox="1"/>
          <p:nvPr/>
        </p:nvSpPr>
        <p:spPr>
          <a:xfrm>
            <a:off x="1697869" y="3134573"/>
            <a:ext cx="1773219" cy="338554"/>
          </a:xfrm>
          <a:prstGeom prst="rect">
            <a:avLst/>
          </a:prstGeom>
          <a:noFill/>
        </p:spPr>
        <p:txBody>
          <a:bodyPr wrap="square" rtlCol="0">
            <a:spAutoFit/>
          </a:bodyPr>
          <a:lstStyle/>
          <a:p>
            <a:r>
              <a:rPr lang="en-US" sz="1600" dirty="0">
                <a:solidFill>
                  <a:schemeClr val="accent6">
                    <a:lumMod val="75000"/>
                  </a:schemeClr>
                </a:solidFill>
              </a:rPr>
              <a:t>upload data csv file</a:t>
            </a:r>
          </a:p>
        </p:txBody>
      </p:sp>
      <p:cxnSp>
        <p:nvCxnSpPr>
          <p:cNvPr id="41" name="Straight Arrow Connector 40">
            <a:extLst>
              <a:ext uri="{FF2B5EF4-FFF2-40B4-BE49-F238E27FC236}">
                <a16:creationId xmlns:a16="http://schemas.microsoft.com/office/drawing/2014/main" id="{C11894A3-3F25-014E-830D-D9BD36429F70}"/>
              </a:ext>
            </a:extLst>
          </p:cNvPr>
          <p:cNvCxnSpPr/>
          <p:nvPr/>
        </p:nvCxnSpPr>
        <p:spPr>
          <a:xfrm>
            <a:off x="3529494" y="3572792"/>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F8D747A-25CA-E543-8CFE-2C137EAE6FB5}"/>
              </a:ext>
            </a:extLst>
          </p:cNvPr>
          <p:cNvSpPr txBox="1"/>
          <p:nvPr/>
        </p:nvSpPr>
        <p:spPr>
          <a:xfrm>
            <a:off x="3605700" y="3270474"/>
            <a:ext cx="1964637" cy="338554"/>
          </a:xfrm>
          <a:prstGeom prst="rect">
            <a:avLst/>
          </a:prstGeom>
          <a:noFill/>
        </p:spPr>
        <p:txBody>
          <a:bodyPr wrap="square" rtlCol="0">
            <a:spAutoFit/>
          </a:bodyPr>
          <a:lstStyle/>
          <a:p>
            <a:r>
              <a:rPr lang="en-US" sz="1600" dirty="0">
                <a:solidFill>
                  <a:schemeClr val="accent6">
                    <a:lumMod val="75000"/>
                  </a:schemeClr>
                </a:solidFill>
              </a:rPr>
              <a:t>VALIDATE csv file</a:t>
            </a:r>
          </a:p>
        </p:txBody>
      </p:sp>
      <p:sp>
        <p:nvSpPr>
          <p:cNvPr id="43" name="TextBox 42">
            <a:extLst>
              <a:ext uri="{FF2B5EF4-FFF2-40B4-BE49-F238E27FC236}">
                <a16:creationId xmlns:a16="http://schemas.microsoft.com/office/drawing/2014/main" id="{939CCAFB-BB95-D149-8DC3-3B65CB77D58A}"/>
              </a:ext>
            </a:extLst>
          </p:cNvPr>
          <p:cNvSpPr txBox="1"/>
          <p:nvPr/>
        </p:nvSpPr>
        <p:spPr>
          <a:xfrm>
            <a:off x="10154035" y="3686924"/>
            <a:ext cx="1548408" cy="584775"/>
          </a:xfrm>
          <a:prstGeom prst="rect">
            <a:avLst/>
          </a:prstGeom>
          <a:noFill/>
        </p:spPr>
        <p:txBody>
          <a:bodyPr wrap="square" rtlCol="0">
            <a:spAutoFit/>
          </a:bodyPr>
          <a:lstStyle/>
          <a:p>
            <a:r>
              <a:rPr lang="en-US" sz="1600" dirty="0">
                <a:solidFill>
                  <a:schemeClr val="accent6">
                    <a:lumMod val="75000"/>
                  </a:schemeClr>
                </a:solidFill>
              </a:rPr>
              <a:t>DELETE existing data</a:t>
            </a:r>
          </a:p>
        </p:txBody>
      </p:sp>
      <p:cxnSp>
        <p:nvCxnSpPr>
          <p:cNvPr id="44" name="Elbow Connector 43">
            <a:extLst>
              <a:ext uri="{FF2B5EF4-FFF2-40B4-BE49-F238E27FC236}">
                <a16:creationId xmlns:a16="http://schemas.microsoft.com/office/drawing/2014/main" id="{81D78A69-FDC8-0E40-8CE0-9B704560B879}"/>
              </a:ext>
            </a:extLst>
          </p:cNvPr>
          <p:cNvCxnSpPr>
            <a:cxnSpLocks/>
          </p:cNvCxnSpPr>
          <p:nvPr/>
        </p:nvCxnSpPr>
        <p:spPr>
          <a:xfrm rot="10800000" flipV="1">
            <a:off x="9324442" y="4354657"/>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56F51D3-33F7-CA46-8213-C82B576D9516}"/>
              </a:ext>
            </a:extLst>
          </p:cNvPr>
          <p:cNvCxnSpPr/>
          <p:nvPr/>
        </p:nvCxnSpPr>
        <p:spPr>
          <a:xfrm>
            <a:off x="9317084" y="4337777"/>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0A86E1A7-F116-DB4A-809A-FB5F286D28D9}"/>
              </a:ext>
            </a:extLst>
          </p:cNvPr>
          <p:cNvSpPr txBox="1"/>
          <p:nvPr/>
        </p:nvSpPr>
        <p:spPr>
          <a:xfrm>
            <a:off x="10070807" y="4278457"/>
            <a:ext cx="1548408" cy="584775"/>
          </a:xfrm>
          <a:prstGeom prst="rect">
            <a:avLst/>
          </a:prstGeom>
          <a:noFill/>
        </p:spPr>
        <p:txBody>
          <a:bodyPr wrap="square" rtlCol="0">
            <a:spAutoFit/>
          </a:bodyPr>
          <a:lstStyle/>
          <a:p>
            <a:r>
              <a:rPr lang="en-US" sz="1600" dirty="0">
                <a:solidFill>
                  <a:schemeClr val="accent6">
                    <a:lumMod val="75000"/>
                  </a:schemeClr>
                </a:solidFill>
              </a:rPr>
              <a:t>SAVE new data</a:t>
            </a:r>
          </a:p>
          <a:p>
            <a:r>
              <a:rPr lang="en-US" sz="1600" dirty="0">
                <a:solidFill>
                  <a:schemeClr val="accent6">
                    <a:lumMod val="75000"/>
                  </a:schemeClr>
                </a:solidFill>
              </a:rPr>
              <a:t>(History)</a:t>
            </a:r>
          </a:p>
        </p:txBody>
      </p:sp>
      <p:sp>
        <p:nvSpPr>
          <p:cNvPr id="47" name="TextBox 46">
            <a:extLst>
              <a:ext uri="{FF2B5EF4-FFF2-40B4-BE49-F238E27FC236}">
                <a16:creationId xmlns:a16="http://schemas.microsoft.com/office/drawing/2014/main" id="{652C1CAB-A877-344C-AB59-F6C3FDDDB700}"/>
              </a:ext>
            </a:extLst>
          </p:cNvPr>
          <p:cNvSpPr txBox="1"/>
          <p:nvPr/>
        </p:nvSpPr>
        <p:spPr>
          <a:xfrm>
            <a:off x="5460876" y="4495726"/>
            <a:ext cx="1749903"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sp>
        <p:nvSpPr>
          <p:cNvPr id="48" name="TextBox 47">
            <a:extLst>
              <a:ext uri="{FF2B5EF4-FFF2-40B4-BE49-F238E27FC236}">
                <a16:creationId xmlns:a16="http://schemas.microsoft.com/office/drawing/2014/main" id="{7B460008-AAE4-1A47-B219-ED4CED2D02BC}"/>
              </a:ext>
            </a:extLst>
          </p:cNvPr>
          <p:cNvSpPr txBox="1"/>
          <p:nvPr/>
        </p:nvSpPr>
        <p:spPr>
          <a:xfrm>
            <a:off x="3597294" y="5492600"/>
            <a:ext cx="1749903"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cxnSp>
        <p:nvCxnSpPr>
          <p:cNvPr id="49" name="Straight Arrow Connector 48">
            <a:extLst>
              <a:ext uri="{FF2B5EF4-FFF2-40B4-BE49-F238E27FC236}">
                <a16:creationId xmlns:a16="http://schemas.microsoft.com/office/drawing/2014/main" id="{3BC91880-4674-7846-AEA2-CF569E8A7F52}"/>
              </a:ext>
            </a:extLst>
          </p:cNvPr>
          <p:cNvCxnSpPr/>
          <p:nvPr/>
        </p:nvCxnSpPr>
        <p:spPr>
          <a:xfrm flipH="1">
            <a:off x="1660135" y="6045591"/>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15F08FFD-BA19-F248-BE43-2CDED34AB6C1}"/>
              </a:ext>
            </a:extLst>
          </p:cNvPr>
          <p:cNvSpPr txBox="1"/>
          <p:nvPr/>
        </p:nvSpPr>
        <p:spPr>
          <a:xfrm>
            <a:off x="1743002" y="5707037"/>
            <a:ext cx="1718336"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grpSp>
        <p:nvGrpSpPr>
          <p:cNvPr id="51" name="Group 50">
            <a:extLst>
              <a:ext uri="{FF2B5EF4-FFF2-40B4-BE49-F238E27FC236}">
                <a16:creationId xmlns:a16="http://schemas.microsoft.com/office/drawing/2014/main" id="{90C72D4D-3FBE-B84E-BC56-D3BD42CBA821}"/>
              </a:ext>
            </a:extLst>
          </p:cNvPr>
          <p:cNvGrpSpPr/>
          <p:nvPr/>
        </p:nvGrpSpPr>
        <p:grpSpPr>
          <a:xfrm>
            <a:off x="6765603" y="1068131"/>
            <a:ext cx="1020417" cy="5009322"/>
            <a:chOff x="3019287" y="834887"/>
            <a:chExt cx="1020417" cy="5009322"/>
          </a:xfrm>
        </p:grpSpPr>
        <p:sp>
          <p:nvSpPr>
            <p:cNvPr id="52" name="Rectangle 51">
              <a:extLst>
                <a:ext uri="{FF2B5EF4-FFF2-40B4-BE49-F238E27FC236}">
                  <a16:creationId xmlns:a16="http://schemas.microsoft.com/office/drawing/2014/main" id="{C0471AB4-8246-B542-911C-C3C862EACC08}"/>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Python</a:t>
              </a:r>
            </a:p>
          </p:txBody>
        </p:sp>
        <p:cxnSp>
          <p:nvCxnSpPr>
            <p:cNvPr id="53" name="Straight Connector 52">
              <a:extLst>
                <a:ext uri="{FF2B5EF4-FFF2-40B4-BE49-F238E27FC236}">
                  <a16:creationId xmlns:a16="http://schemas.microsoft.com/office/drawing/2014/main" id="{D4838F98-B100-4E40-9CFE-59DCBFC62A20}"/>
                </a:ext>
              </a:extLst>
            </p:cNvPr>
            <p:cNvCxnSpPr>
              <a:stCxn id="52"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56" name="Straight Arrow Connector 55">
            <a:extLst>
              <a:ext uri="{FF2B5EF4-FFF2-40B4-BE49-F238E27FC236}">
                <a16:creationId xmlns:a16="http://schemas.microsoft.com/office/drawing/2014/main" id="{DDD6DC34-C3C4-6F48-A94C-1320549E91D8}"/>
              </a:ext>
            </a:extLst>
          </p:cNvPr>
          <p:cNvCxnSpPr>
            <a:cxnSpLocks/>
          </p:cNvCxnSpPr>
          <p:nvPr/>
        </p:nvCxnSpPr>
        <p:spPr>
          <a:xfrm>
            <a:off x="5382222" y="5141177"/>
            <a:ext cx="18869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2F390DF6-7C14-8449-8FBA-F1A970DEF41C}"/>
              </a:ext>
            </a:extLst>
          </p:cNvPr>
          <p:cNvSpPr txBox="1"/>
          <p:nvPr/>
        </p:nvSpPr>
        <p:spPr>
          <a:xfrm>
            <a:off x="5450443" y="4843965"/>
            <a:ext cx="1749903" cy="338554"/>
          </a:xfrm>
          <a:prstGeom prst="rect">
            <a:avLst/>
          </a:prstGeom>
          <a:noFill/>
        </p:spPr>
        <p:txBody>
          <a:bodyPr wrap="square" rtlCol="0">
            <a:spAutoFit/>
          </a:bodyPr>
          <a:lstStyle/>
          <a:p>
            <a:r>
              <a:rPr lang="en-US" sz="1600" dirty="0">
                <a:solidFill>
                  <a:schemeClr val="accent6">
                    <a:lumMod val="75000"/>
                  </a:schemeClr>
                </a:solidFill>
              </a:rPr>
              <a:t>Call predict</a:t>
            </a:r>
          </a:p>
        </p:txBody>
      </p:sp>
      <p:cxnSp>
        <p:nvCxnSpPr>
          <p:cNvPr id="59" name="Straight Arrow Connector 58">
            <a:extLst>
              <a:ext uri="{FF2B5EF4-FFF2-40B4-BE49-F238E27FC236}">
                <a16:creationId xmlns:a16="http://schemas.microsoft.com/office/drawing/2014/main" id="{88FF605F-A6D0-1F47-9F55-E3AE1343A4BC}"/>
              </a:ext>
            </a:extLst>
          </p:cNvPr>
          <p:cNvCxnSpPr>
            <a:cxnSpLocks/>
          </p:cNvCxnSpPr>
          <p:nvPr/>
        </p:nvCxnSpPr>
        <p:spPr>
          <a:xfrm>
            <a:off x="7256358" y="5255477"/>
            <a:ext cx="20555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Elbow Connector 60">
            <a:extLst>
              <a:ext uri="{FF2B5EF4-FFF2-40B4-BE49-F238E27FC236}">
                <a16:creationId xmlns:a16="http://schemas.microsoft.com/office/drawing/2014/main" id="{26BDD620-8534-7F4E-8C94-CC2DB2B9ECD0}"/>
              </a:ext>
            </a:extLst>
          </p:cNvPr>
          <p:cNvCxnSpPr>
            <a:cxnSpLocks/>
          </p:cNvCxnSpPr>
          <p:nvPr/>
        </p:nvCxnSpPr>
        <p:spPr>
          <a:xfrm rot="10800000" flipV="1">
            <a:off x="9300503" y="5310539"/>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0F905A8-9920-574B-9F0D-939EF4E51715}"/>
              </a:ext>
            </a:extLst>
          </p:cNvPr>
          <p:cNvCxnSpPr/>
          <p:nvPr/>
        </p:nvCxnSpPr>
        <p:spPr>
          <a:xfrm>
            <a:off x="9305845" y="5293659"/>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65A0548A-14CD-D64B-8DA9-32CBE5AE93F9}"/>
              </a:ext>
            </a:extLst>
          </p:cNvPr>
          <p:cNvSpPr txBox="1"/>
          <p:nvPr/>
        </p:nvSpPr>
        <p:spPr>
          <a:xfrm>
            <a:off x="10079880" y="5156055"/>
            <a:ext cx="1548408" cy="584775"/>
          </a:xfrm>
          <a:prstGeom prst="rect">
            <a:avLst/>
          </a:prstGeom>
          <a:noFill/>
        </p:spPr>
        <p:txBody>
          <a:bodyPr wrap="square" rtlCol="0">
            <a:spAutoFit/>
          </a:bodyPr>
          <a:lstStyle/>
          <a:p>
            <a:r>
              <a:rPr lang="en-US" sz="1600" dirty="0">
                <a:solidFill>
                  <a:schemeClr val="accent6">
                    <a:lumMod val="75000"/>
                  </a:schemeClr>
                </a:solidFill>
              </a:rPr>
              <a:t>SAVE new data</a:t>
            </a:r>
          </a:p>
          <a:p>
            <a:r>
              <a:rPr lang="en-US" sz="1600" dirty="0">
                <a:solidFill>
                  <a:schemeClr val="accent6">
                    <a:lumMod val="75000"/>
                  </a:schemeClr>
                </a:solidFill>
              </a:rPr>
              <a:t>(Forecast)</a:t>
            </a:r>
          </a:p>
        </p:txBody>
      </p:sp>
      <p:cxnSp>
        <p:nvCxnSpPr>
          <p:cNvPr id="64" name="Straight Arrow Connector 63">
            <a:extLst>
              <a:ext uri="{FF2B5EF4-FFF2-40B4-BE49-F238E27FC236}">
                <a16:creationId xmlns:a16="http://schemas.microsoft.com/office/drawing/2014/main" id="{E1F5ACD4-75EA-0C4A-8ABC-0F19C53B3B38}"/>
              </a:ext>
            </a:extLst>
          </p:cNvPr>
          <p:cNvCxnSpPr>
            <a:cxnSpLocks/>
          </p:cNvCxnSpPr>
          <p:nvPr/>
        </p:nvCxnSpPr>
        <p:spPr>
          <a:xfrm flipH="1">
            <a:off x="5382222" y="5707037"/>
            <a:ext cx="3916076"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DE50C155-FE9B-954C-A93B-4BD3E9754717}"/>
              </a:ext>
            </a:extLst>
          </p:cNvPr>
          <p:cNvSpPr txBox="1"/>
          <p:nvPr/>
        </p:nvSpPr>
        <p:spPr>
          <a:xfrm>
            <a:off x="5471310" y="5691117"/>
            <a:ext cx="1749903" cy="338554"/>
          </a:xfrm>
          <a:prstGeom prst="rect">
            <a:avLst/>
          </a:prstGeom>
          <a:noFill/>
        </p:spPr>
        <p:txBody>
          <a:bodyPr wrap="square" rtlCol="0">
            <a:spAutoFit/>
          </a:bodyPr>
          <a:lstStyle/>
          <a:p>
            <a:r>
              <a:rPr lang="en-US" sz="1600" dirty="0">
                <a:solidFill>
                  <a:schemeClr val="accent6">
                    <a:lumMod val="75000"/>
                  </a:schemeClr>
                </a:solidFill>
              </a:rPr>
              <a:t>SUCCESS message</a:t>
            </a:r>
          </a:p>
        </p:txBody>
      </p:sp>
    </p:spTree>
    <p:extLst>
      <p:ext uri="{BB962C8B-B14F-4D97-AF65-F5344CB8AC3E}">
        <p14:creationId xmlns:p14="http://schemas.microsoft.com/office/powerpoint/2010/main" val="1821728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F5FA4B-7060-C742-80F1-52BB6F44DE39}"/>
              </a:ext>
            </a:extLst>
          </p:cNvPr>
          <p:cNvSpPr/>
          <p:nvPr/>
        </p:nvSpPr>
        <p:spPr>
          <a:xfrm>
            <a:off x="1324178" y="1136451"/>
            <a:ext cx="8122722"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1324178" y="1136451"/>
            <a:ext cx="812272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E25FB1E-0E5D-7848-ABF3-48DC9A5F81D7}"/>
              </a:ext>
            </a:extLst>
          </p:cNvPr>
          <p:cNvSpPr txBox="1"/>
          <p:nvPr/>
        </p:nvSpPr>
        <p:spPr>
          <a:xfrm>
            <a:off x="4126754" y="1863010"/>
            <a:ext cx="2220685" cy="369332"/>
          </a:xfrm>
          <a:prstGeom prst="rect">
            <a:avLst/>
          </a:prstGeom>
          <a:noFill/>
        </p:spPr>
        <p:txBody>
          <a:bodyPr wrap="square" rtlCol="0">
            <a:spAutoFit/>
          </a:bodyPr>
          <a:lstStyle/>
          <a:p>
            <a:pPr algn="ctr"/>
            <a:r>
              <a:rPr lang="en-US" dirty="0"/>
              <a:t>Forecast Page</a:t>
            </a:r>
          </a:p>
        </p:txBody>
      </p:sp>
      <p:sp>
        <p:nvSpPr>
          <p:cNvPr id="9" name="Rounded Rectangle 8">
            <a:extLst>
              <a:ext uri="{FF2B5EF4-FFF2-40B4-BE49-F238E27FC236}">
                <a16:creationId xmlns:a16="http://schemas.microsoft.com/office/drawing/2014/main" id="{0A40F08C-FAE4-034E-BAC3-B9E1151B2575}"/>
              </a:ext>
            </a:extLst>
          </p:cNvPr>
          <p:cNvSpPr/>
          <p:nvPr/>
        </p:nvSpPr>
        <p:spPr>
          <a:xfrm>
            <a:off x="3526062" y="4479354"/>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Search</a:t>
            </a:r>
          </a:p>
        </p:txBody>
      </p:sp>
      <p:sp>
        <p:nvSpPr>
          <p:cNvPr id="11" name="Rounded Rectangle 10">
            <a:extLst>
              <a:ext uri="{FF2B5EF4-FFF2-40B4-BE49-F238E27FC236}">
                <a16:creationId xmlns:a16="http://schemas.microsoft.com/office/drawing/2014/main" id="{53A93196-4EAE-794D-BAA4-DC216C59FBFD}"/>
              </a:ext>
            </a:extLst>
          </p:cNvPr>
          <p:cNvSpPr/>
          <p:nvPr/>
        </p:nvSpPr>
        <p:spPr>
          <a:xfrm>
            <a:off x="5252932" y="4483912"/>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Clear</a:t>
            </a:r>
          </a:p>
        </p:txBody>
      </p:sp>
      <p:sp>
        <p:nvSpPr>
          <p:cNvPr id="2" name="TextBox 1">
            <a:extLst>
              <a:ext uri="{FF2B5EF4-FFF2-40B4-BE49-F238E27FC236}">
                <a16:creationId xmlns:a16="http://schemas.microsoft.com/office/drawing/2014/main" id="{7A254233-B99F-594F-97DC-23F47E19010E}"/>
              </a:ext>
            </a:extLst>
          </p:cNvPr>
          <p:cNvSpPr txBox="1"/>
          <p:nvPr/>
        </p:nvSpPr>
        <p:spPr>
          <a:xfrm>
            <a:off x="1689346" y="2874530"/>
            <a:ext cx="1579419" cy="646331"/>
          </a:xfrm>
          <a:prstGeom prst="rect">
            <a:avLst/>
          </a:prstGeom>
          <a:noFill/>
        </p:spPr>
        <p:txBody>
          <a:bodyPr wrap="square" rtlCol="0">
            <a:spAutoFit/>
          </a:bodyPr>
          <a:lstStyle/>
          <a:p>
            <a:r>
              <a:rPr lang="en-US" dirty="0"/>
              <a:t>History Start Date</a:t>
            </a:r>
          </a:p>
        </p:txBody>
      </p:sp>
      <p:sp>
        <p:nvSpPr>
          <p:cNvPr id="10" name="Rounded Rectangle 9">
            <a:extLst>
              <a:ext uri="{FF2B5EF4-FFF2-40B4-BE49-F238E27FC236}">
                <a16:creationId xmlns:a16="http://schemas.microsoft.com/office/drawing/2014/main" id="{93BEF110-0609-E240-ABF9-0512546B53BE}"/>
              </a:ext>
            </a:extLst>
          </p:cNvPr>
          <p:cNvSpPr/>
          <p:nvPr/>
        </p:nvSpPr>
        <p:spPr>
          <a:xfrm>
            <a:off x="3096856" y="2899938"/>
            <a:ext cx="2351314"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Date Picker</a:t>
            </a:r>
          </a:p>
        </p:txBody>
      </p:sp>
      <p:sp>
        <p:nvSpPr>
          <p:cNvPr id="13" name="Rounded Rectangle 12">
            <a:extLst>
              <a:ext uri="{FF2B5EF4-FFF2-40B4-BE49-F238E27FC236}">
                <a16:creationId xmlns:a16="http://schemas.microsoft.com/office/drawing/2014/main" id="{A1A5E006-0588-9647-91AC-B3E568408333}"/>
              </a:ext>
            </a:extLst>
          </p:cNvPr>
          <p:cNvSpPr/>
          <p:nvPr/>
        </p:nvSpPr>
        <p:spPr>
          <a:xfrm>
            <a:off x="5442231" y="2899938"/>
            <a:ext cx="415637" cy="381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CF9AE57E-BA8B-854D-8F99-815629FD82D8}"/>
              </a:ext>
            </a:extLst>
          </p:cNvPr>
          <p:cNvSpPr/>
          <p:nvPr/>
        </p:nvSpPr>
        <p:spPr>
          <a:xfrm>
            <a:off x="1680438" y="1884598"/>
            <a:ext cx="7481455" cy="327759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BFC57EC8-AD33-CE4D-9BEF-68BBCEA53157}"/>
              </a:ext>
            </a:extLst>
          </p:cNvPr>
          <p:cNvSpPr txBox="1"/>
          <p:nvPr/>
        </p:nvSpPr>
        <p:spPr>
          <a:xfrm>
            <a:off x="5845342" y="2893632"/>
            <a:ext cx="1579419" cy="369332"/>
          </a:xfrm>
          <a:prstGeom prst="rect">
            <a:avLst/>
          </a:prstGeom>
          <a:noFill/>
        </p:spPr>
        <p:txBody>
          <a:bodyPr wrap="square" rtlCol="0">
            <a:spAutoFit/>
          </a:bodyPr>
          <a:lstStyle/>
          <a:p>
            <a:r>
              <a:rPr lang="en-US" dirty="0"/>
              <a:t>Num of Weeks</a:t>
            </a:r>
          </a:p>
        </p:txBody>
      </p:sp>
      <p:sp>
        <p:nvSpPr>
          <p:cNvPr id="16" name="Rounded Rectangle 15">
            <a:extLst>
              <a:ext uri="{FF2B5EF4-FFF2-40B4-BE49-F238E27FC236}">
                <a16:creationId xmlns:a16="http://schemas.microsoft.com/office/drawing/2014/main" id="{BE8725FF-F202-124E-8E72-9843ADB798FD}"/>
              </a:ext>
            </a:extLst>
          </p:cNvPr>
          <p:cNvSpPr/>
          <p:nvPr/>
        </p:nvSpPr>
        <p:spPr>
          <a:xfrm>
            <a:off x="7310643" y="2910155"/>
            <a:ext cx="1476993"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Dropdown</a:t>
            </a:r>
          </a:p>
        </p:txBody>
      </p:sp>
      <p:sp>
        <p:nvSpPr>
          <p:cNvPr id="17" name="TextBox 16">
            <a:extLst>
              <a:ext uri="{FF2B5EF4-FFF2-40B4-BE49-F238E27FC236}">
                <a16:creationId xmlns:a16="http://schemas.microsoft.com/office/drawing/2014/main" id="{2C261B3E-8201-EE4B-B4F8-9DA8B6CCA8E0}"/>
              </a:ext>
            </a:extLst>
          </p:cNvPr>
          <p:cNvSpPr txBox="1"/>
          <p:nvPr/>
        </p:nvSpPr>
        <p:spPr>
          <a:xfrm>
            <a:off x="1711116" y="3520861"/>
            <a:ext cx="1579419" cy="646331"/>
          </a:xfrm>
          <a:prstGeom prst="rect">
            <a:avLst/>
          </a:prstGeom>
          <a:noFill/>
        </p:spPr>
        <p:txBody>
          <a:bodyPr wrap="square" rtlCol="0">
            <a:spAutoFit/>
          </a:bodyPr>
          <a:lstStyle/>
          <a:p>
            <a:r>
              <a:rPr lang="en-US" dirty="0"/>
              <a:t>Forecast Start Date</a:t>
            </a:r>
          </a:p>
        </p:txBody>
      </p:sp>
      <p:sp>
        <p:nvSpPr>
          <p:cNvPr id="18" name="Rounded Rectangle 17">
            <a:extLst>
              <a:ext uri="{FF2B5EF4-FFF2-40B4-BE49-F238E27FC236}">
                <a16:creationId xmlns:a16="http://schemas.microsoft.com/office/drawing/2014/main" id="{70A090B6-AA67-A546-8499-F6007965DDF2}"/>
              </a:ext>
            </a:extLst>
          </p:cNvPr>
          <p:cNvSpPr/>
          <p:nvPr/>
        </p:nvSpPr>
        <p:spPr>
          <a:xfrm>
            <a:off x="3079747" y="3551101"/>
            <a:ext cx="2351314"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Date Picker</a:t>
            </a:r>
          </a:p>
        </p:txBody>
      </p:sp>
      <p:sp>
        <p:nvSpPr>
          <p:cNvPr id="19" name="Rounded Rectangle 18">
            <a:extLst>
              <a:ext uri="{FF2B5EF4-FFF2-40B4-BE49-F238E27FC236}">
                <a16:creationId xmlns:a16="http://schemas.microsoft.com/office/drawing/2014/main" id="{9AD91A39-7792-9E45-BD47-BDCB36D416F0}"/>
              </a:ext>
            </a:extLst>
          </p:cNvPr>
          <p:cNvSpPr/>
          <p:nvPr/>
        </p:nvSpPr>
        <p:spPr>
          <a:xfrm>
            <a:off x="5425122" y="3551101"/>
            <a:ext cx="415637" cy="381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CF7E3C1-F600-8C48-B7F1-8B22005D14C0}"/>
              </a:ext>
            </a:extLst>
          </p:cNvPr>
          <p:cNvSpPr txBox="1"/>
          <p:nvPr/>
        </p:nvSpPr>
        <p:spPr>
          <a:xfrm>
            <a:off x="5840759" y="3544795"/>
            <a:ext cx="1579419" cy="369332"/>
          </a:xfrm>
          <a:prstGeom prst="rect">
            <a:avLst/>
          </a:prstGeom>
          <a:noFill/>
        </p:spPr>
        <p:txBody>
          <a:bodyPr wrap="square" rtlCol="0">
            <a:spAutoFit/>
          </a:bodyPr>
          <a:lstStyle/>
          <a:p>
            <a:r>
              <a:rPr lang="en-US" dirty="0"/>
              <a:t>Num of Weeks</a:t>
            </a:r>
          </a:p>
        </p:txBody>
      </p:sp>
      <p:sp>
        <p:nvSpPr>
          <p:cNvPr id="21" name="Rounded Rectangle 20">
            <a:extLst>
              <a:ext uri="{FF2B5EF4-FFF2-40B4-BE49-F238E27FC236}">
                <a16:creationId xmlns:a16="http://schemas.microsoft.com/office/drawing/2014/main" id="{F01A790A-4AB4-DD4F-A8D6-A4D403FFAED7}"/>
              </a:ext>
            </a:extLst>
          </p:cNvPr>
          <p:cNvSpPr/>
          <p:nvPr/>
        </p:nvSpPr>
        <p:spPr>
          <a:xfrm>
            <a:off x="7331112" y="3561318"/>
            <a:ext cx="1476993"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Dropdown</a:t>
            </a:r>
          </a:p>
        </p:txBody>
      </p:sp>
      <p:sp>
        <p:nvSpPr>
          <p:cNvPr id="22" name="Rounded Rectangle 21">
            <a:extLst>
              <a:ext uri="{FF2B5EF4-FFF2-40B4-BE49-F238E27FC236}">
                <a16:creationId xmlns:a16="http://schemas.microsoft.com/office/drawing/2014/main" id="{0902201A-26F7-B142-8049-D0D5E3C0B683}"/>
              </a:ext>
            </a:extLst>
          </p:cNvPr>
          <p:cNvSpPr/>
          <p:nvPr/>
        </p:nvSpPr>
        <p:spPr>
          <a:xfrm>
            <a:off x="4456544" y="2278878"/>
            <a:ext cx="1476993" cy="3800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a:solidFill>
                  <a:schemeClr val="accent1">
                    <a:lumMod val="60000"/>
                    <a:lumOff val="40000"/>
                  </a:schemeClr>
                </a:solidFill>
              </a:rPr>
              <a:t>Dropdown</a:t>
            </a:r>
          </a:p>
        </p:txBody>
      </p:sp>
      <p:sp>
        <p:nvSpPr>
          <p:cNvPr id="23" name="TextBox 22">
            <a:extLst>
              <a:ext uri="{FF2B5EF4-FFF2-40B4-BE49-F238E27FC236}">
                <a16:creationId xmlns:a16="http://schemas.microsoft.com/office/drawing/2014/main" id="{2C5BC43B-F6B5-7C4C-B762-1BFE16D471E1}"/>
              </a:ext>
            </a:extLst>
          </p:cNvPr>
          <p:cNvSpPr txBox="1"/>
          <p:nvPr/>
        </p:nvSpPr>
        <p:spPr>
          <a:xfrm>
            <a:off x="3031259" y="2277288"/>
            <a:ext cx="1579419" cy="369332"/>
          </a:xfrm>
          <a:prstGeom prst="rect">
            <a:avLst/>
          </a:prstGeom>
          <a:noFill/>
        </p:spPr>
        <p:txBody>
          <a:bodyPr wrap="square" rtlCol="0">
            <a:spAutoFit/>
          </a:bodyPr>
          <a:lstStyle/>
          <a:p>
            <a:r>
              <a:rPr lang="en-US" dirty="0"/>
              <a:t>Channel</a:t>
            </a:r>
          </a:p>
        </p:txBody>
      </p:sp>
      <p:sp>
        <p:nvSpPr>
          <p:cNvPr id="24" name="Rectangle 23">
            <a:extLst>
              <a:ext uri="{FF2B5EF4-FFF2-40B4-BE49-F238E27FC236}">
                <a16:creationId xmlns:a16="http://schemas.microsoft.com/office/drawing/2014/main" id="{BFFE35C8-46B4-3B4A-A38C-E17EBC7F53A9}"/>
              </a:ext>
            </a:extLst>
          </p:cNvPr>
          <p:cNvSpPr/>
          <p:nvPr/>
        </p:nvSpPr>
        <p:spPr>
          <a:xfrm>
            <a:off x="1324178" y="6290342"/>
            <a:ext cx="812272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507B1754-E637-B24D-B1E9-C56BC32CD23B}"/>
              </a:ext>
            </a:extLst>
          </p:cNvPr>
          <p:cNvSpPr txBox="1"/>
          <p:nvPr/>
        </p:nvSpPr>
        <p:spPr>
          <a:xfrm>
            <a:off x="4610678" y="6290342"/>
            <a:ext cx="1736761" cy="369332"/>
          </a:xfrm>
          <a:prstGeom prst="rect">
            <a:avLst/>
          </a:prstGeom>
          <a:noFill/>
        </p:spPr>
        <p:txBody>
          <a:bodyPr wrap="square" rtlCol="0">
            <a:spAutoFit/>
          </a:bodyPr>
          <a:lstStyle/>
          <a:p>
            <a:r>
              <a:rPr lang="en-US" dirty="0">
                <a:solidFill>
                  <a:schemeClr val="bg1"/>
                </a:solidFill>
              </a:rPr>
              <a:t>FOOTER</a:t>
            </a:r>
          </a:p>
        </p:txBody>
      </p:sp>
      <p:sp>
        <p:nvSpPr>
          <p:cNvPr id="26" name="TextBox 25">
            <a:extLst>
              <a:ext uri="{FF2B5EF4-FFF2-40B4-BE49-F238E27FC236}">
                <a16:creationId xmlns:a16="http://schemas.microsoft.com/office/drawing/2014/main" id="{F6532D3F-B5DC-494A-886E-55026679C840}"/>
              </a:ext>
            </a:extLst>
          </p:cNvPr>
          <p:cNvSpPr txBox="1"/>
          <p:nvPr/>
        </p:nvSpPr>
        <p:spPr>
          <a:xfrm>
            <a:off x="4893708" y="1313592"/>
            <a:ext cx="1039830" cy="369332"/>
          </a:xfrm>
          <a:prstGeom prst="rect">
            <a:avLst/>
          </a:prstGeom>
          <a:noFill/>
        </p:spPr>
        <p:txBody>
          <a:bodyPr wrap="square" rtlCol="0">
            <a:spAutoFit/>
          </a:bodyPr>
          <a:lstStyle/>
          <a:p>
            <a:r>
              <a:rPr lang="en-US" dirty="0">
                <a:solidFill>
                  <a:schemeClr val="bg1"/>
                </a:solidFill>
              </a:rPr>
              <a:t>HEADER</a:t>
            </a:r>
          </a:p>
        </p:txBody>
      </p:sp>
      <p:sp>
        <p:nvSpPr>
          <p:cNvPr id="27" name="TextBox 26">
            <a:extLst>
              <a:ext uri="{FF2B5EF4-FFF2-40B4-BE49-F238E27FC236}">
                <a16:creationId xmlns:a16="http://schemas.microsoft.com/office/drawing/2014/main" id="{172ED35B-1939-8B45-9C74-68CA739507F1}"/>
              </a:ext>
            </a:extLst>
          </p:cNvPr>
          <p:cNvSpPr txBox="1"/>
          <p:nvPr/>
        </p:nvSpPr>
        <p:spPr>
          <a:xfrm>
            <a:off x="1454807" y="1421459"/>
            <a:ext cx="855023" cy="380011"/>
          </a:xfrm>
          <a:prstGeom prst="rect">
            <a:avLst/>
          </a:prstGeom>
          <a:noFill/>
        </p:spPr>
        <p:txBody>
          <a:bodyPr wrap="square" rtlCol="0">
            <a:spAutoFit/>
          </a:bodyPr>
          <a:lstStyle/>
          <a:p>
            <a:r>
              <a:rPr lang="en-US" dirty="0">
                <a:solidFill>
                  <a:schemeClr val="bg1"/>
                </a:solidFill>
              </a:rPr>
              <a:t>LOGO</a:t>
            </a:r>
          </a:p>
        </p:txBody>
      </p:sp>
      <p:sp>
        <p:nvSpPr>
          <p:cNvPr id="28" name="TextBox 27">
            <a:extLst>
              <a:ext uri="{FF2B5EF4-FFF2-40B4-BE49-F238E27FC236}">
                <a16:creationId xmlns:a16="http://schemas.microsoft.com/office/drawing/2014/main" id="{6C257449-F5A3-8146-92E0-AC1166D11295}"/>
              </a:ext>
            </a:extLst>
          </p:cNvPr>
          <p:cNvSpPr txBox="1"/>
          <p:nvPr/>
        </p:nvSpPr>
        <p:spPr>
          <a:xfrm>
            <a:off x="2176236" y="1419869"/>
            <a:ext cx="1114299" cy="369332"/>
          </a:xfrm>
          <a:prstGeom prst="rect">
            <a:avLst/>
          </a:prstGeom>
          <a:noFill/>
        </p:spPr>
        <p:txBody>
          <a:bodyPr wrap="square" rtlCol="0">
            <a:spAutoFit/>
          </a:bodyPr>
          <a:lstStyle/>
          <a:p>
            <a:r>
              <a:rPr lang="en-US" dirty="0">
                <a:solidFill>
                  <a:schemeClr val="accent2">
                    <a:lumMod val="75000"/>
                  </a:schemeClr>
                </a:solidFill>
              </a:rPr>
              <a:t>Forecast</a:t>
            </a:r>
          </a:p>
        </p:txBody>
      </p:sp>
      <p:sp>
        <p:nvSpPr>
          <p:cNvPr id="29" name="Rectangle 28">
            <a:extLst>
              <a:ext uri="{FF2B5EF4-FFF2-40B4-BE49-F238E27FC236}">
                <a16:creationId xmlns:a16="http://schemas.microsoft.com/office/drawing/2014/main" id="{E9D44387-AC43-BF49-BF4B-2E17E7B9E815}"/>
              </a:ext>
            </a:extLst>
          </p:cNvPr>
          <p:cNvSpPr/>
          <p:nvPr/>
        </p:nvSpPr>
        <p:spPr>
          <a:xfrm>
            <a:off x="8425622" y="1689295"/>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cxnSp>
        <p:nvCxnSpPr>
          <p:cNvPr id="30" name="Straight Connector 29">
            <a:extLst>
              <a:ext uri="{FF2B5EF4-FFF2-40B4-BE49-F238E27FC236}">
                <a16:creationId xmlns:a16="http://schemas.microsoft.com/office/drawing/2014/main" id="{BA40FB1B-A0A2-C342-99FF-1882C0E3383B}"/>
              </a:ext>
            </a:extLst>
          </p:cNvPr>
          <p:cNvCxnSpPr>
            <a:cxnSpLocks/>
          </p:cNvCxnSpPr>
          <p:nvPr/>
        </p:nvCxnSpPr>
        <p:spPr>
          <a:xfrm>
            <a:off x="690221" y="965200"/>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31" name="Rectangle 30">
            <a:extLst>
              <a:ext uri="{FF2B5EF4-FFF2-40B4-BE49-F238E27FC236}">
                <a16:creationId xmlns:a16="http://schemas.microsoft.com/office/drawing/2014/main" id="{E8F1BEB8-0525-474C-8D26-19561169D060}"/>
              </a:ext>
            </a:extLst>
          </p:cNvPr>
          <p:cNvSpPr/>
          <p:nvPr/>
        </p:nvSpPr>
        <p:spPr>
          <a:xfrm>
            <a:off x="572579" y="571778"/>
            <a:ext cx="4529959"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Forecast Page – On first load</a:t>
            </a:r>
          </a:p>
        </p:txBody>
      </p:sp>
    </p:spTree>
    <p:extLst>
      <p:ext uri="{BB962C8B-B14F-4D97-AF65-F5344CB8AC3E}">
        <p14:creationId xmlns:p14="http://schemas.microsoft.com/office/powerpoint/2010/main" val="28897508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1AA7D31-AABA-FA47-9538-E020588263FA}"/>
              </a:ext>
            </a:extLst>
          </p:cNvPr>
          <p:cNvSpPr txBox="1"/>
          <p:nvPr/>
        </p:nvSpPr>
        <p:spPr>
          <a:xfrm>
            <a:off x="676518" y="1237619"/>
            <a:ext cx="10384077" cy="5078313"/>
          </a:xfrm>
          <a:prstGeom prst="rect">
            <a:avLst/>
          </a:prstGeom>
          <a:noFill/>
        </p:spPr>
        <p:txBody>
          <a:bodyPr wrap="square" rtlCol="0">
            <a:spAutoFit/>
          </a:bodyPr>
          <a:lstStyle/>
          <a:p>
            <a:r>
              <a:rPr lang="en-US" dirty="0"/>
              <a:t>Channel Dropdown:</a:t>
            </a:r>
          </a:p>
          <a:p>
            <a:r>
              <a:rPr lang="en-US" dirty="0"/>
              <a:t>   1. Only shows up on first time page loads with data as retrieved from table Channels</a:t>
            </a:r>
          </a:p>
          <a:p>
            <a:r>
              <a:rPr lang="en-US" dirty="0"/>
              <a:t>   2. On selection of an available channel, the rest of the fields (History start date and forecast start date appear</a:t>
            </a:r>
          </a:p>
          <a:p>
            <a:endParaRPr lang="en-US" dirty="0"/>
          </a:p>
          <a:p>
            <a:r>
              <a:rPr lang="en-US" dirty="0"/>
              <a:t>History Start Date and Forecast Start Date:</a:t>
            </a:r>
          </a:p>
          <a:p>
            <a:pPr marL="342900" indent="-342900">
              <a:buAutoNum type="arabicPeriod"/>
            </a:pPr>
            <a:r>
              <a:rPr lang="en-US" dirty="0"/>
              <a:t>These data pickers only shows the dates that the data is available enabled. The rest of the dates are disabled.</a:t>
            </a:r>
          </a:p>
          <a:p>
            <a:pPr marL="342900" indent="-342900">
              <a:buAutoNum type="arabicPeriod"/>
            </a:pPr>
            <a:endParaRPr lang="en-US" dirty="0"/>
          </a:p>
          <a:p>
            <a:r>
              <a:rPr lang="en-US" dirty="0"/>
              <a:t>Num of Weeks:</a:t>
            </a:r>
          </a:p>
          <a:p>
            <a:r>
              <a:rPr lang="en-US" dirty="0"/>
              <a:t>1. These dropdown only start from 4</a:t>
            </a:r>
          </a:p>
          <a:p>
            <a:r>
              <a:rPr lang="en-US" dirty="0"/>
              <a:t>2. The dropdown for forecast only have values till 12 (based on the assumption that the forecast can be only done for 12 months into the future by the analyst team)</a:t>
            </a:r>
          </a:p>
          <a:p>
            <a:endParaRPr lang="en-US" dirty="0"/>
          </a:p>
          <a:p>
            <a:r>
              <a:rPr lang="en-US" dirty="0"/>
              <a:t>Search Button:</a:t>
            </a:r>
          </a:p>
          <a:p>
            <a:r>
              <a:rPr lang="en-US" dirty="0"/>
              <a:t>Is not enabled till all the fields are provided</a:t>
            </a:r>
          </a:p>
          <a:p>
            <a:endParaRPr lang="en-US" dirty="0"/>
          </a:p>
          <a:p>
            <a:endParaRPr lang="en-US" dirty="0"/>
          </a:p>
        </p:txBody>
      </p:sp>
      <p:sp>
        <p:nvSpPr>
          <p:cNvPr id="5" name="Rectangle 4">
            <a:extLst>
              <a:ext uri="{FF2B5EF4-FFF2-40B4-BE49-F238E27FC236}">
                <a16:creationId xmlns:a16="http://schemas.microsoft.com/office/drawing/2014/main" id="{5F59320E-62C1-3F48-8DD9-11C32E0E25CD}"/>
              </a:ext>
            </a:extLst>
          </p:cNvPr>
          <p:cNvSpPr/>
          <p:nvPr/>
        </p:nvSpPr>
        <p:spPr>
          <a:xfrm>
            <a:off x="562167" y="547412"/>
            <a:ext cx="5306389"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Forecast Page – Query Section – Behavior/Validations</a:t>
            </a:r>
          </a:p>
        </p:txBody>
      </p:sp>
      <p:cxnSp>
        <p:nvCxnSpPr>
          <p:cNvPr id="6" name="Straight Connector 5">
            <a:extLst>
              <a:ext uri="{FF2B5EF4-FFF2-40B4-BE49-F238E27FC236}">
                <a16:creationId xmlns:a16="http://schemas.microsoft.com/office/drawing/2014/main" id="{6E385866-8BB1-8146-9D7D-469D5C56458C}"/>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503040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F5FA4B-7060-C742-80F1-52BB6F44DE39}"/>
              </a:ext>
            </a:extLst>
          </p:cNvPr>
          <p:cNvSpPr/>
          <p:nvPr/>
        </p:nvSpPr>
        <p:spPr>
          <a:xfrm>
            <a:off x="522513" y="1048999"/>
            <a:ext cx="11146973"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522514" y="1048999"/>
            <a:ext cx="1114697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CF9AE57E-BA8B-854D-8F99-815629FD82D8}"/>
              </a:ext>
            </a:extLst>
          </p:cNvPr>
          <p:cNvSpPr/>
          <p:nvPr/>
        </p:nvSpPr>
        <p:spPr>
          <a:xfrm>
            <a:off x="2208810" y="1844646"/>
            <a:ext cx="7481455" cy="124829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FFE35C8-46B4-3B4A-A38C-E17EBC7F53A9}"/>
              </a:ext>
            </a:extLst>
          </p:cNvPr>
          <p:cNvSpPr/>
          <p:nvPr/>
        </p:nvSpPr>
        <p:spPr>
          <a:xfrm>
            <a:off x="522514" y="6202890"/>
            <a:ext cx="1114697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507B1754-E637-B24D-B1E9-C56BC32CD23B}"/>
              </a:ext>
            </a:extLst>
          </p:cNvPr>
          <p:cNvSpPr txBox="1"/>
          <p:nvPr/>
        </p:nvSpPr>
        <p:spPr>
          <a:xfrm>
            <a:off x="5455228" y="6202890"/>
            <a:ext cx="1736761" cy="369332"/>
          </a:xfrm>
          <a:prstGeom prst="rect">
            <a:avLst/>
          </a:prstGeom>
          <a:noFill/>
        </p:spPr>
        <p:txBody>
          <a:bodyPr wrap="square" rtlCol="0">
            <a:spAutoFit/>
          </a:bodyPr>
          <a:lstStyle/>
          <a:p>
            <a:r>
              <a:rPr lang="en-US" dirty="0">
                <a:solidFill>
                  <a:schemeClr val="bg1"/>
                </a:solidFill>
              </a:rPr>
              <a:t>FOOTER</a:t>
            </a:r>
          </a:p>
        </p:txBody>
      </p:sp>
      <p:sp>
        <p:nvSpPr>
          <p:cNvPr id="26" name="TextBox 25">
            <a:extLst>
              <a:ext uri="{FF2B5EF4-FFF2-40B4-BE49-F238E27FC236}">
                <a16:creationId xmlns:a16="http://schemas.microsoft.com/office/drawing/2014/main" id="{F6532D3F-B5DC-494A-886E-55026679C840}"/>
              </a:ext>
            </a:extLst>
          </p:cNvPr>
          <p:cNvSpPr txBox="1"/>
          <p:nvPr/>
        </p:nvSpPr>
        <p:spPr>
          <a:xfrm>
            <a:off x="5283778" y="1179541"/>
            <a:ext cx="1039830" cy="369332"/>
          </a:xfrm>
          <a:prstGeom prst="rect">
            <a:avLst/>
          </a:prstGeom>
          <a:noFill/>
        </p:spPr>
        <p:txBody>
          <a:bodyPr wrap="square" rtlCol="0">
            <a:spAutoFit/>
          </a:bodyPr>
          <a:lstStyle/>
          <a:p>
            <a:r>
              <a:rPr lang="en-US" dirty="0">
                <a:solidFill>
                  <a:schemeClr val="bg1"/>
                </a:solidFill>
              </a:rPr>
              <a:t>HEADER</a:t>
            </a:r>
          </a:p>
        </p:txBody>
      </p:sp>
      <p:sp>
        <p:nvSpPr>
          <p:cNvPr id="27" name="TextBox 26">
            <a:extLst>
              <a:ext uri="{FF2B5EF4-FFF2-40B4-BE49-F238E27FC236}">
                <a16:creationId xmlns:a16="http://schemas.microsoft.com/office/drawing/2014/main" id="{172ED35B-1939-8B45-9C74-68CA739507F1}"/>
              </a:ext>
            </a:extLst>
          </p:cNvPr>
          <p:cNvSpPr txBox="1"/>
          <p:nvPr/>
        </p:nvSpPr>
        <p:spPr>
          <a:xfrm>
            <a:off x="653143" y="1334007"/>
            <a:ext cx="855023" cy="380011"/>
          </a:xfrm>
          <a:prstGeom prst="rect">
            <a:avLst/>
          </a:prstGeom>
          <a:noFill/>
        </p:spPr>
        <p:txBody>
          <a:bodyPr wrap="square" rtlCol="0">
            <a:spAutoFit/>
          </a:bodyPr>
          <a:lstStyle/>
          <a:p>
            <a:r>
              <a:rPr lang="en-US" dirty="0">
                <a:solidFill>
                  <a:schemeClr val="bg1"/>
                </a:solidFill>
              </a:rPr>
              <a:t>LOGO</a:t>
            </a:r>
          </a:p>
        </p:txBody>
      </p:sp>
      <p:sp>
        <p:nvSpPr>
          <p:cNvPr id="28" name="TextBox 27">
            <a:extLst>
              <a:ext uri="{FF2B5EF4-FFF2-40B4-BE49-F238E27FC236}">
                <a16:creationId xmlns:a16="http://schemas.microsoft.com/office/drawing/2014/main" id="{6C257449-F5A3-8146-92E0-AC1166D11295}"/>
              </a:ext>
            </a:extLst>
          </p:cNvPr>
          <p:cNvSpPr txBox="1"/>
          <p:nvPr/>
        </p:nvSpPr>
        <p:spPr>
          <a:xfrm>
            <a:off x="1374572" y="1332417"/>
            <a:ext cx="1114299" cy="369332"/>
          </a:xfrm>
          <a:prstGeom prst="rect">
            <a:avLst/>
          </a:prstGeom>
          <a:noFill/>
        </p:spPr>
        <p:txBody>
          <a:bodyPr wrap="square" rtlCol="0">
            <a:spAutoFit/>
          </a:bodyPr>
          <a:lstStyle/>
          <a:p>
            <a:r>
              <a:rPr lang="en-US" dirty="0">
                <a:solidFill>
                  <a:schemeClr val="accent2">
                    <a:lumMod val="75000"/>
                  </a:schemeClr>
                </a:solidFill>
              </a:rPr>
              <a:t>Forecast</a:t>
            </a:r>
          </a:p>
        </p:txBody>
      </p:sp>
      <p:sp>
        <p:nvSpPr>
          <p:cNvPr id="29" name="Rectangle 28">
            <a:extLst>
              <a:ext uri="{FF2B5EF4-FFF2-40B4-BE49-F238E27FC236}">
                <a16:creationId xmlns:a16="http://schemas.microsoft.com/office/drawing/2014/main" id="{E9D44387-AC43-BF49-BF4B-2E17E7B9E815}"/>
              </a:ext>
            </a:extLst>
          </p:cNvPr>
          <p:cNvSpPr/>
          <p:nvPr/>
        </p:nvSpPr>
        <p:spPr>
          <a:xfrm>
            <a:off x="10660082" y="1585552"/>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graphicFrame>
        <p:nvGraphicFramePr>
          <p:cNvPr id="7" name="Table 6">
            <a:extLst>
              <a:ext uri="{FF2B5EF4-FFF2-40B4-BE49-F238E27FC236}">
                <a16:creationId xmlns:a16="http://schemas.microsoft.com/office/drawing/2014/main" id="{40D883AD-7C79-5C4B-9094-32CEEBCC739B}"/>
              </a:ext>
            </a:extLst>
          </p:cNvPr>
          <p:cNvGraphicFramePr>
            <a:graphicFrameLocks noGrp="1"/>
          </p:cNvGraphicFramePr>
          <p:nvPr>
            <p:extLst>
              <p:ext uri="{D42A27DB-BD31-4B8C-83A1-F6EECF244321}">
                <p14:modId xmlns:p14="http://schemas.microsoft.com/office/powerpoint/2010/main" val="4289257806"/>
              </p:ext>
            </p:extLst>
          </p:nvPr>
        </p:nvGraphicFramePr>
        <p:xfrm>
          <a:off x="1374572" y="4063114"/>
          <a:ext cx="2437407" cy="1601998"/>
        </p:xfrm>
        <a:graphic>
          <a:graphicData uri="http://schemas.openxmlformats.org/drawingml/2006/table">
            <a:tbl>
              <a:tblPr firstRow="1" bandRow="1">
                <a:tableStyleId>{5C22544A-7EE6-4342-B048-85BDC9FD1C3A}</a:tableStyleId>
              </a:tblPr>
              <a:tblGrid>
                <a:gridCol w="807524">
                  <a:extLst>
                    <a:ext uri="{9D8B030D-6E8A-4147-A177-3AD203B41FA5}">
                      <a16:colId xmlns:a16="http://schemas.microsoft.com/office/drawing/2014/main" val="2319264179"/>
                    </a:ext>
                  </a:extLst>
                </a:gridCol>
                <a:gridCol w="1629883">
                  <a:extLst>
                    <a:ext uri="{9D8B030D-6E8A-4147-A177-3AD203B41FA5}">
                      <a16:colId xmlns:a16="http://schemas.microsoft.com/office/drawing/2014/main" val="1886245261"/>
                    </a:ext>
                  </a:extLst>
                </a:gridCol>
              </a:tblGrid>
              <a:tr h="391256">
                <a:tc>
                  <a:txBody>
                    <a:bodyPr/>
                    <a:lstStyle/>
                    <a:p>
                      <a:r>
                        <a:rPr lang="en-US" dirty="0"/>
                        <a:t>Metric</a:t>
                      </a:r>
                    </a:p>
                  </a:txBody>
                  <a:tcPr/>
                </a:tc>
                <a:tc>
                  <a:txBody>
                    <a:bodyPr/>
                    <a:lstStyle/>
                    <a:p>
                      <a:r>
                        <a:rPr lang="en-US" dirty="0"/>
                        <a:t>Product Name</a:t>
                      </a:r>
                    </a:p>
                  </a:txBody>
                  <a:tcPr/>
                </a:tc>
                <a:extLst>
                  <a:ext uri="{0D108BD9-81ED-4DB2-BD59-A6C34878D82A}">
                    <a16:rowId xmlns:a16="http://schemas.microsoft.com/office/drawing/2014/main" val="2003969325"/>
                  </a:ext>
                </a:extLst>
              </a:tr>
              <a:tr h="380713">
                <a:tc>
                  <a:txBody>
                    <a:bodyPr/>
                    <a:lstStyle/>
                    <a:p>
                      <a:endParaRPr lang="en-US"/>
                    </a:p>
                  </a:txBody>
                  <a:tcPr/>
                </a:tc>
                <a:tc>
                  <a:txBody>
                    <a:bodyPr/>
                    <a:lstStyle/>
                    <a:p>
                      <a:endParaRPr lang="en-US"/>
                    </a:p>
                  </a:txBody>
                  <a:tcPr/>
                </a:tc>
                <a:extLst>
                  <a:ext uri="{0D108BD9-81ED-4DB2-BD59-A6C34878D82A}">
                    <a16:rowId xmlns:a16="http://schemas.microsoft.com/office/drawing/2014/main" val="1835679288"/>
                  </a:ext>
                </a:extLst>
              </a:tr>
              <a:tr h="404617">
                <a:tc>
                  <a:txBody>
                    <a:bodyPr/>
                    <a:lstStyle/>
                    <a:p>
                      <a:endParaRPr lang="en-US"/>
                    </a:p>
                  </a:txBody>
                  <a:tcPr/>
                </a:tc>
                <a:tc>
                  <a:txBody>
                    <a:bodyPr/>
                    <a:lstStyle/>
                    <a:p>
                      <a:endParaRPr lang="en-US" dirty="0"/>
                    </a:p>
                  </a:txBody>
                  <a:tcPr/>
                </a:tc>
                <a:extLst>
                  <a:ext uri="{0D108BD9-81ED-4DB2-BD59-A6C34878D82A}">
                    <a16:rowId xmlns:a16="http://schemas.microsoft.com/office/drawing/2014/main" val="3953983536"/>
                  </a:ext>
                </a:extLst>
              </a:tr>
              <a:tr h="425412">
                <a:tc>
                  <a:txBody>
                    <a:bodyPr/>
                    <a:lstStyle/>
                    <a:p>
                      <a:endParaRPr lang="en-US"/>
                    </a:p>
                  </a:txBody>
                  <a:tcPr/>
                </a:tc>
                <a:tc>
                  <a:txBody>
                    <a:bodyPr/>
                    <a:lstStyle/>
                    <a:p>
                      <a:endParaRPr lang="en-US" dirty="0"/>
                    </a:p>
                  </a:txBody>
                  <a:tcPr/>
                </a:tc>
                <a:extLst>
                  <a:ext uri="{0D108BD9-81ED-4DB2-BD59-A6C34878D82A}">
                    <a16:rowId xmlns:a16="http://schemas.microsoft.com/office/drawing/2014/main" val="1936540123"/>
                  </a:ext>
                </a:extLst>
              </a:tr>
            </a:tbl>
          </a:graphicData>
        </a:graphic>
      </p:graphicFrame>
      <p:graphicFrame>
        <p:nvGraphicFramePr>
          <p:cNvPr id="8" name="Table 7">
            <a:extLst>
              <a:ext uri="{FF2B5EF4-FFF2-40B4-BE49-F238E27FC236}">
                <a16:creationId xmlns:a16="http://schemas.microsoft.com/office/drawing/2014/main" id="{2BAEDE2F-67C2-2849-9489-A411D209D2B7}"/>
              </a:ext>
            </a:extLst>
          </p:cNvPr>
          <p:cNvGraphicFramePr>
            <a:graphicFrameLocks noGrp="1"/>
          </p:cNvGraphicFramePr>
          <p:nvPr>
            <p:extLst>
              <p:ext uri="{D42A27DB-BD31-4B8C-83A1-F6EECF244321}">
                <p14:modId xmlns:p14="http://schemas.microsoft.com/office/powerpoint/2010/main" val="121418005"/>
              </p:ext>
            </p:extLst>
          </p:nvPr>
        </p:nvGraphicFramePr>
        <p:xfrm>
          <a:off x="3918694" y="4063114"/>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0" name="Table 29">
            <a:extLst>
              <a:ext uri="{FF2B5EF4-FFF2-40B4-BE49-F238E27FC236}">
                <a16:creationId xmlns:a16="http://schemas.microsoft.com/office/drawing/2014/main" id="{0781DAE5-B098-0942-A909-CC82E0AAEF1B}"/>
              </a:ext>
            </a:extLst>
          </p:cNvPr>
          <p:cNvGraphicFramePr>
            <a:graphicFrameLocks noGrp="1"/>
          </p:cNvGraphicFramePr>
          <p:nvPr>
            <p:extLst>
              <p:ext uri="{D42A27DB-BD31-4B8C-83A1-F6EECF244321}">
                <p14:modId xmlns:p14="http://schemas.microsoft.com/office/powerpoint/2010/main" val="3627605750"/>
              </p:ext>
            </p:extLst>
          </p:nvPr>
        </p:nvGraphicFramePr>
        <p:xfrm>
          <a:off x="6206755" y="4063114"/>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1" name="Table 30">
            <a:extLst>
              <a:ext uri="{FF2B5EF4-FFF2-40B4-BE49-F238E27FC236}">
                <a16:creationId xmlns:a16="http://schemas.microsoft.com/office/drawing/2014/main" id="{B343FA08-EB95-304B-B126-72F83CB58F1D}"/>
              </a:ext>
            </a:extLst>
          </p:cNvPr>
          <p:cNvGraphicFramePr>
            <a:graphicFrameLocks noGrp="1"/>
          </p:cNvGraphicFramePr>
          <p:nvPr>
            <p:extLst>
              <p:ext uri="{D42A27DB-BD31-4B8C-83A1-F6EECF244321}">
                <p14:modId xmlns:p14="http://schemas.microsoft.com/office/powerpoint/2010/main" val="39913185"/>
              </p:ext>
            </p:extLst>
          </p:nvPr>
        </p:nvGraphicFramePr>
        <p:xfrm>
          <a:off x="8494816" y="4063114"/>
          <a:ext cx="2322613" cy="1601999"/>
        </p:xfrm>
        <a:graphic>
          <a:graphicData uri="http://schemas.openxmlformats.org/drawingml/2006/table">
            <a:tbl>
              <a:tblPr firstRow="1" bandRow="1">
                <a:tableStyleId>{5C22544A-7EE6-4342-B048-85BDC9FD1C3A}</a:tableStyleId>
              </a:tblPr>
              <a:tblGrid>
                <a:gridCol w="1098532">
                  <a:extLst>
                    <a:ext uri="{9D8B030D-6E8A-4147-A177-3AD203B41FA5}">
                      <a16:colId xmlns:a16="http://schemas.microsoft.com/office/drawing/2014/main" val="3724976007"/>
                    </a:ext>
                  </a:extLst>
                </a:gridCol>
                <a:gridCol w="255578">
                  <a:extLst>
                    <a:ext uri="{9D8B030D-6E8A-4147-A177-3AD203B41FA5}">
                      <a16:colId xmlns:a16="http://schemas.microsoft.com/office/drawing/2014/main" val="1464871817"/>
                    </a:ext>
                  </a:extLst>
                </a:gridCol>
                <a:gridCol w="968503">
                  <a:extLst>
                    <a:ext uri="{9D8B030D-6E8A-4147-A177-3AD203B41FA5}">
                      <a16:colId xmlns:a16="http://schemas.microsoft.com/office/drawing/2014/main" val="2493380005"/>
                    </a:ext>
                  </a:extLst>
                </a:gridCol>
              </a:tblGrid>
              <a:tr h="373953">
                <a:tc>
                  <a:txBody>
                    <a:bodyPr/>
                    <a:lstStyle/>
                    <a:p>
                      <a:r>
                        <a:rPr lang="en-US" dirty="0"/>
                        <a:t>Month1</a:t>
                      </a:r>
                    </a:p>
                  </a:txBody>
                  <a:tcPr/>
                </a:tc>
                <a:tc>
                  <a:txBody>
                    <a:bodyPr/>
                    <a:lstStyle/>
                    <a:p>
                      <a:endParaRPr lang="en-US" dirty="0"/>
                    </a:p>
                  </a:txBody>
                  <a:tcPr/>
                </a:tc>
                <a:tc>
                  <a:txBody>
                    <a:bodyPr/>
                    <a:lstStyle/>
                    <a:p>
                      <a:r>
                        <a:rPr lang="en-US" dirty="0" err="1"/>
                        <a:t>Monthn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pic>
        <p:nvPicPr>
          <p:cNvPr id="32" name="Picture 31">
            <a:extLst>
              <a:ext uri="{FF2B5EF4-FFF2-40B4-BE49-F238E27FC236}">
                <a16:creationId xmlns:a16="http://schemas.microsoft.com/office/drawing/2014/main" id="{E0FF397D-C031-4C49-96AB-70AF43FC956D}"/>
              </a:ext>
            </a:extLst>
          </p:cNvPr>
          <p:cNvPicPr>
            <a:picLocks noChangeAspect="1"/>
          </p:cNvPicPr>
          <p:nvPr/>
        </p:nvPicPr>
        <p:blipFill>
          <a:blip r:embed="rId2"/>
          <a:stretch>
            <a:fillRect/>
          </a:stretch>
        </p:blipFill>
        <p:spPr>
          <a:xfrm>
            <a:off x="4677394" y="1889149"/>
            <a:ext cx="2655720" cy="1156295"/>
          </a:xfrm>
          <a:prstGeom prst="rect">
            <a:avLst/>
          </a:prstGeom>
        </p:spPr>
      </p:pic>
      <p:sp>
        <p:nvSpPr>
          <p:cNvPr id="12" name="Rectangle 11">
            <a:extLst>
              <a:ext uri="{FF2B5EF4-FFF2-40B4-BE49-F238E27FC236}">
                <a16:creationId xmlns:a16="http://schemas.microsoft.com/office/drawing/2014/main" id="{6FFE13C6-19CD-504F-B253-B13D36F9E20E}"/>
              </a:ext>
            </a:extLst>
          </p:cNvPr>
          <p:cNvSpPr/>
          <p:nvPr/>
        </p:nvSpPr>
        <p:spPr>
          <a:xfrm>
            <a:off x="1374572" y="3729101"/>
            <a:ext cx="2434442" cy="25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Product</a:t>
            </a:r>
          </a:p>
        </p:txBody>
      </p:sp>
      <p:sp>
        <p:nvSpPr>
          <p:cNvPr id="33" name="Rectangle 32">
            <a:extLst>
              <a:ext uri="{FF2B5EF4-FFF2-40B4-BE49-F238E27FC236}">
                <a16:creationId xmlns:a16="http://schemas.microsoft.com/office/drawing/2014/main" id="{CDBC823B-8E91-2F4D-93D3-E2024D247504}"/>
              </a:ext>
            </a:extLst>
          </p:cNvPr>
          <p:cNvSpPr/>
          <p:nvPr/>
        </p:nvSpPr>
        <p:spPr>
          <a:xfrm>
            <a:off x="3914653" y="3729101"/>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History</a:t>
            </a:r>
          </a:p>
        </p:txBody>
      </p:sp>
      <p:sp>
        <p:nvSpPr>
          <p:cNvPr id="34" name="Rectangle 33">
            <a:extLst>
              <a:ext uri="{FF2B5EF4-FFF2-40B4-BE49-F238E27FC236}">
                <a16:creationId xmlns:a16="http://schemas.microsoft.com/office/drawing/2014/main" id="{592D0B02-F6AF-8A41-A949-9BEC037F429C}"/>
              </a:ext>
            </a:extLst>
          </p:cNvPr>
          <p:cNvSpPr/>
          <p:nvPr/>
        </p:nvSpPr>
        <p:spPr>
          <a:xfrm>
            <a:off x="6194940" y="3729101"/>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Forecast</a:t>
            </a:r>
          </a:p>
        </p:txBody>
      </p:sp>
      <p:sp>
        <p:nvSpPr>
          <p:cNvPr id="35" name="Rectangle 34">
            <a:extLst>
              <a:ext uri="{FF2B5EF4-FFF2-40B4-BE49-F238E27FC236}">
                <a16:creationId xmlns:a16="http://schemas.microsoft.com/office/drawing/2014/main" id="{2DB3CEB2-AE7E-4B4B-AEBB-1A74C6E53ABA}"/>
              </a:ext>
            </a:extLst>
          </p:cNvPr>
          <p:cNvSpPr/>
          <p:nvPr/>
        </p:nvSpPr>
        <p:spPr>
          <a:xfrm>
            <a:off x="8494816" y="3729101"/>
            <a:ext cx="2322612"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Summary</a:t>
            </a:r>
          </a:p>
        </p:txBody>
      </p:sp>
      <p:sp>
        <p:nvSpPr>
          <p:cNvPr id="36" name="Rectangle 35">
            <a:extLst>
              <a:ext uri="{FF2B5EF4-FFF2-40B4-BE49-F238E27FC236}">
                <a16:creationId xmlns:a16="http://schemas.microsoft.com/office/drawing/2014/main" id="{D551A483-EAD5-CF4F-8DA7-529CFDD98D89}"/>
              </a:ext>
            </a:extLst>
          </p:cNvPr>
          <p:cNvSpPr/>
          <p:nvPr/>
        </p:nvSpPr>
        <p:spPr>
          <a:xfrm>
            <a:off x="4488872" y="3210309"/>
            <a:ext cx="3669475" cy="3562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Link to open up graph in popup</a:t>
            </a:r>
          </a:p>
        </p:txBody>
      </p:sp>
      <p:sp>
        <p:nvSpPr>
          <p:cNvPr id="38" name="Left Brace 37">
            <a:extLst>
              <a:ext uri="{FF2B5EF4-FFF2-40B4-BE49-F238E27FC236}">
                <a16:creationId xmlns:a16="http://schemas.microsoft.com/office/drawing/2014/main" id="{D0259519-A17C-024E-B0D6-C97A4BF58E8D}"/>
              </a:ext>
            </a:extLst>
          </p:cNvPr>
          <p:cNvSpPr/>
          <p:nvPr/>
        </p:nvSpPr>
        <p:spPr>
          <a:xfrm>
            <a:off x="1163782" y="4516594"/>
            <a:ext cx="187040" cy="114851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TextBox 38">
            <a:extLst>
              <a:ext uri="{FF2B5EF4-FFF2-40B4-BE49-F238E27FC236}">
                <a16:creationId xmlns:a16="http://schemas.microsoft.com/office/drawing/2014/main" id="{3FDEB525-FE4B-4349-BCE0-C5EB1D876C9E}"/>
              </a:ext>
            </a:extLst>
          </p:cNvPr>
          <p:cNvSpPr txBox="1"/>
          <p:nvPr/>
        </p:nvSpPr>
        <p:spPr>
          <a:xfrm>
            <a:off x="415637" y="4730350"/>
            <a:ext cx="1092530" cy="646331"/>
          </a:xfrm>
          <a:prstGeom prst="rect">
            <a:avLst/>
          </a:prstGeom>
          <a:noFill/>
        </p:spPr>
        <p:txBody>
          <a:bodyPr wrap="square" rtlCol="0">
            <a:spAutoFit/>
          </a:bodyPr>
          <a:lstStyle/>
          <a:p>
            <a:r>
              <a:rPr lang="en-US" dirty="0"/>
              <a:t>Dynamic List</a:t>
            </a:r>
          </a:p>
        </p:txBody>
      </p:sp>
      <p:sp>
        <p:nvSpPr>
          <p:cNvPr id="40" name="Left Brace 39">
            <a:extLst>
              <a:ext uri="{FF2B5EF4-FFF2-40B4-BE49-F238E27FC236}">
                <a16:creationId xmlns:a16="http://schemas.microsoft.com/office/drawing/2014/main" id="{C9F307C8-93A6-6140-B01F-0223DEAC4353}"/>
              </a:ext>
            </a:extLst>
          </p:cNvPr>
          <p:cNvSpPr/>
          <p:nvPr/>
        </p:nvSpPr>
        <p:spPr>
          <a:xfrm rot="16200000">
            <a:off x="4919033" y="4705290"/>
            <a:ext cx="185991" cy="21679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Left Brace 41">
            <a:extLst>
              <a:ext uri="{FF2B5EF4-FFF2-40B4-BE49-F238E27FC236}">
                <a16:creationId xmlns:a16="http://schemas.microsoft.com/office/drawing/2014/main" id="{751A8109-6A2F-AC47-BBCA-DC749EA9FAEC}"/>
              </a:ext>
            </a:extLst>
          </p:cNvPr>
          <p:cNvSpPr/>
          <p:nvPr/>
        </p:nvSpPr>
        <p:spPr>
          <a:xfrm rot="16200000">
            <a:off x="7208993" y="4703315"/>
            <a:ext cx="185991" cy="21679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TextBox 42">
            <a:extLst>
              <a:ext uri="{FF2B5EF4-FFF2-40B4-BE49-F238E27FC236}">
                <a16:creationId xmlns:a16="http://schemas.microsoft.com/office/drawing/2014/main" id="{26474B62-1DD4-6948-90ED-8FD099976BFD}"/>
              </a:ext>
            </a:extLst>
          </p:cNvPr>
          <p:cNvSpPr txBox="1"/>
          <p:nvPr/>
        </p:nvSpPr>
        <p:spPr>
          <a:xfrm>
            <a:off x="6176006" y="5831583"/>
            <a:ext cx="2523112" cy="369332"/>
          </a:xfrm>
          <a:prstGeom prst="rect">
            <a:avLst/>
          </a:prstGeom>
          <a:noFill/>
        </p:spPr>
        <p:txBody>
          <a:bodyPr wrap="square" rtlCol="0">
            <a:spAutoFit/>
          </a:bodyPr>
          <a:lstStyle/>
          <a:p>
            <a:r>
              <a:rPr lang="en-US" dirty="0"/>
              <a:t>Dynamic  List of headers</a:t>
            </a:r>
          </a:p>
        </p:txBody>
      </p:sp>
      <p:sp>
        <p:nvSpPr>
          <p:cNvPr id="44" name="TextBox 43">
            <a:extLst>
              <a:ext uri="{FF2B5EF4-FFF2-40B4-BE49-F238E27FC236}">
                <a16:creationId xmlns:a16="http://schemas.microsoft.com/office/drawing/2014/main" id="{08AA0A44-3362-BF46-A164-8176BF1CBBEC}"/>
              </a:ext>
            </a:extLst>
          </p:cNvPr>
          <p:cNvSpPr txBox="1"/>
          <p:nvPr/>
        </p:nvSpPr>
        <p:spPr>
          <a:xfrm>
            <a:off x="3856778" y="5841483"/>
            <a:ext cx="2523112" cy="369332"/>
          </a:xfrm>
          <a:prstGeom prst="rect">
            <a:avLst/>
          </a:prstGeom>
          <a:noFill/>
        </p:spPr>
        <p:txBody>
          <a:bodyPr wrap="square" rtlCol="0">
            <a:spAutoFit/>
          </a:bodyPr>
          <a:lstStyle/>
          <a:p>
            <a:r>
              <a:rPr lang="en-US" dirty="0"/>
              <a:t>Dynamic  List of headers</a:t>
            </a:r>
          </a:p>
        </p:txBody>
      </p:sp>
      <p:sp>
        <p:nvSpPr>
          <p:cNvPr id="45" name="TextBox 44">
            <a:extLst>
              <a:ext uri="{FF2B5EF4-FFF2-40B4-BE49-F238E27FC236}">
                <a16:creationId xmlns:a16="http://schemas.microsoft.com/office/drawing/2014/main" id="{13096CF3-4D03-DC4B-9DA9-FFD4DF26026E}"/>
              </a:ext>
            </a:extLst>
          </p:cNvPr>
          <p:cNvSpPr txBox="1"/>
          <p:nvPr/>
        </p:nvSpPr>
        <p:spPr>
          <a:xfrm>
            <a:off x="8505601" y="5829608"/>
            <a:ext cx="2523112" cy="369332"/>
          </a:xfrm>
          <a:prstGeom prst="rect">
            <a:avLst/>
          </a:prstGeom>
          <a:noFill/>
        </p:spPr>
        <p:txBody>
          <a:bodyPr wrap="square" rtlCol="0">
            <a:spAutoFit/>
          </a:bodyPr>
          <a:lstStyle/>
          <a:p>
            <a:r>
              <a:rPr lang="en-US" dirty="0"/>
              <a:t>Dynamic  List of headers</a:t>
            </a:r>
          </a:p>
        </p:txBody>
      </p:sp>
      <p:sp>
        <p:nvSpPr>
          <p:cNvPr id="46" name="Left Brace 45">
            <a:extLst>
              <a:ext uri="{FF2B5EF4-FFF2-40B4-BE49-F238E27FC236}">
                <a16:creationId xmlns:a16="http://schemas.microsoft.com/office/drawing/2014/main" id="{42700763-4E2D-EF40-9F81-CE5861904375}"/>
              </a:ext>
            </a:extLst>
          </p:cNvPr>
          <p:cNvSpPr/>
          <p:nvPr/>
        </p:nvSpPr>
        <p:spPr>
          <a:xfrm rot="16200000">
            <a:off x="9570202" y="4701340"/>
            <a:ext cx="185991" cy="216794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48FEC652-958B-4047-ACD2-B408FE00179C}"/>
              </a:ext>
            </a:extLst>
          </p:cNvPr>
          <p:cNvCxnSpPr>
            <a:cxnSpLocks/>
          </p:cNvCxnSpPr>
          <p:nvPr/>
        </p:nvCxnSpPr>
        <p:spPr>
          <a:xfrm>
            <a:off x="690221" y="914401"/>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41" name="Rectangle 40">
            <a:extLst>
              <a:ext uri="{FF2B5EF4-FFF2-40B4-BE49-F238E27FC236}">
                <a16:creationId xmlns:a16="http://schemas.microsoft.com/office/drawing/2014/main" id="{586CB45D-87D6-ED41-9A26-A29DA92BF4F7}"/>
              </a:ext>
            </a:extLst>
          </p:cNvPr>
          <p:cNvSpPr/>
          <p:nvPr/>
        </p:nvSpPr>
        <p:spPr>
          <a:xfrm>
            <a:off x="581749" y="520979"/>
            <a:ext cx="4511620"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Forecast Page – With Results</a:t>
            </a:r>
          </a:p>
        </p:txBody>
      </p:sp>
    </p:spTree>
    <p:extLst>
      <p:ext uri="{BB962C8B-B14F-4D97-AF65-F5344CB8AC3E}">
        <p14:creationId xmlns:p14="http://schemas.microsoft.com/office/powerpoint/2010/main" val="32895977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8DE858A3-5773-4845-B9FB-FFC656EB69DA}"/>
              </a:ext>
            </a:extLst>
          </p:cNvPr>
          <p:cNvGrpSpPr/>
          <p:nvPr/>
        </p:nvGrpSpPr>
        <p:grpSpPr>
          <a:xfrm>
            <a:off x="1139687" y="1258221"/>
            <a:ext cx="1020417" cy="5009322"/>
            <a:chOff x="1139687" y="834887"/>
            <a:chExt cx="1020417" cy="5009322"/>
          </a:xfrm>
        </p:grpSpPr>
        <p:sp>
          <p:nvSpPr>
            <p:cNvPr id="4" name="Rectangle 3">
              <a:extLst>
                <a:ext uri="{FF2B5EF4-FFF2-40B4-BE49-F238E27FC236}">
                  <a16:creationId xmlns:a16="http://schemas.microsoft.com/office/drawing/2014/main" id="{A366CF02-7F4F-A44B-9261-2154B43A53BC}"/>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2E622965-BA11-3643-8099-83F037D947FF}"/>
                </a:ext>
              </a:extLst>
            </p:cNvPr>
            <p:cNvCxnSpPr>
              <a:stCxn id="4"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D991BBB1-E11A-E842-A54A-2EABE4FAC490}"/>
              </a:ext>
            </a:extLst>
          </p:cNvPr>
          <p:cNvGrpSpPr/>
          <p:nvPr/>
        </p:nvGrpSpPr>
        <p:grpSpPr>
          <a:xfrm>
            <a:off x="3019287" y="1258221"/>
            <a:ext cx="1020417" cy="5009322"/>
            <a:chOff x="3019287" y="834887"/>
            <a:chExt cx="1020417" cy="5009322"/>
          </a:xfrm>
        </p:grpSpPr>
        <p:sp>
          <p:nvSpPr>
            <p:cNvPr id="7" name="Rectangle 6">
              <a:extLst>
                <a:ext uri="{FF2B5EF4-FFF2-40B4-BE49-F238E27FC236}">
                  <a16:creationId xmlns:a16="http://schemas.microsoft.com/office/drawing/2014/main" id="{7CC808EC-5990-6540-8364-71F4ED3BA5D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8" name="Straight Connector 7">
              <a:extLst>
                <a:ext uri="{FF2B5EF4-FFF2-40B4-BE49-F238E27FC236}">
                  <a16:creationId xmlns:a16="http://schemas.microsoft.com/office/drawing/2014/main" id="{019A67DE-ED42-614E-81DF-E93058D6CE7F}"/>
                </a:ext>
              </a:extLst>
            </p:cNvPr>
            <p:cNvCxnSpPr>
              <a:stCxn id="7"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D304D130-98ED-2E4D-9795-2B76E07BE63E}"/>
              </a:ext>
            </a:extLst>
          </p:cNvPr>
          <p:cNvGrpSpPr/>
          <p:nvPr/>
        </p:nvGrpSpPr>
        <p:grpSpPr>
          <a:xfrm>
            <a:off x="4892261" y="1258221"/>
            <a:ext cx="1020417" cy="5009322"/>
            <a:chOff x="3019287" y="834887"/>
            <a:chExt cx="1020417" cy="5009322"/>
          </a:xfrm>
        </p:grpSpPr>
        <p:sp>
          <p:nvSpPr>
            <p:cNvPr id="12" name="Rectangle 11">
              <a:extLst>
                <a:ext uri="{FF2B5EF4-FFF2-40B4-BE49-F238E27FC236}">
                  <a16:creationId xmlns:a16="http://schemas.microsoft.com/office/drawing/2014/main" id="{D869545C-A761-5E4F-9DA1-FF2D06B185D9}"/>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3" name="Straight Connector 12">
              <a:extLst>
                <a:ext uri="{FF2B5EF4-FFF2-40B4-BE49-F238E27FC236}">
                  <a16:creationId xmlns:a16="http://schemas.microsoft.com/office/drawing/2014/main" id="{226285BA-60BA-9641-AFD9-BFF61AFC36BE}"/>
                </a:ext>
              </a:extLst>
            </p:cNvPr>
            <p:cNvCxnSpPr>
              <a:stCxn id="12"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3C962E62-C9C0-B648-B79D-E41C6DAFA26C}"/>
              </a:ext>
            </a:extLst>
          </p:cNvPr>
          <p:cNvGrpSpPr/>
          <p:nvPr/>
        </p:nvGrpSpPr>
        <p:grpSpPr>
          <a:xfrm>
            <a:off x="6789532" y="1258956"/>
            <a:ext cx="1020417" cy="5009322"/>
            <a:chOff x="3019287" y="834887"/>
            <a:chExt cx="1020417" cy="5009322"/>
          </a:xfrm>
        </p:grpSpPr>
        <p:sp>
          <p:nvSpPr>
            <p:cNvPr id="15" name="Rectangle 14">
              <a:extLst>
                <a:ext uri="{FF2B5EF4-FFF2-40B4-BE49-F238E27FC236}">
                  <a16:creationId xmlns:a16="http://schemas.microsoft.com/office/drawing/2014/main" id="{58CCD83B-4AE5-4C45-B6C1-427E2AA7C133}"/>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6" name="Straight Connector 15">
              <a:extLst>
                <a:ext uri="{FF2B5EF4-FFF2-40B4-BE49-F238E27FC236}">
                  <a16:creationId xmlns:a16="http://schemas.microsoft.com/office/drawing/2014/main" id="{3FA87FF3-92E5-8B4E-8959-8B22BDD4145E}"/>
                </a:ext>
              </a:extLst>
            </p:cNvPr>
            <p:cNvCxnSpPr>
              <a:stCxn id="15"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18" name="Straight Arrow Connector 17">
            <a:extLst>
              <a:ext uri="{FF2B5EF4-FFF2-40B4-BE49-F238E27FC236}">
                <a16:creationId xmlns:a16="http://schemas.microsoft.com/office/drawing/2014/main" id="{0FF32F9E-1A16-DF4C-A3B8-48C99CF36691}"/>
              </a:ext>
            </a:extLst>
          </p:cNvPr>
          <p:cNvCxnSpPr/>
          <p:nvPr/>
        </p:nvCxnSpPr>
        <p:spPr>
          <a:xfrm>
            <a:off x="1649895" y="2099734"/>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494D871-5B39-3042-84A4-FA08ADAD61FD}"/>
              </a:ext>
            </a:extLst>
          </p:cNvPr>
          <p:cNvSpPr txBox="1"/>
          <p:nvPr/>
        </p:nvSpPr>
        <p:spPr>
          <a:xfrm>
            <a:off x="1779105" y="1764268"/>
            <a:ext cx="1794934" cy="338554"/>
          </a:xfrm>
          <a:prstGeom prst="rect">
            <a:avLst/>
          </a:prstGeom>
          <a:noFill/>
        </p:spPr>
        <p:txBody>
          <a:bodyPr wrap="square" rtlCol="0">
            <a:spAutoFit/>
          </a:bodyPr>
          <a:lstStyle/>
          <a:p>
            <a:r>
              <a:rPr lang="en-US" sz="1600" dirty="0">
                <a:solidFill>
                  <a:schemeClr val="accent6">
                    <a:lumMod val="75000"/>
                  </a:schemeClr>
                </a:solidFill>
              </a:rPr>
              <a:t>GET home page</a:t>
            </a:r>
          </a:p>
        </p:txBody>
      </p:sp>
      <p:cxnSp>
        <p:nvCxnSpPr>
          <p:cNvPr id="20" name="Straight Arrow Connector 19">
            <a:extLst>
              <a:ext uri="{FF2B5EF4-FFF2-40B4-BE49-F238E27FC236}">
                <a16:creationId xmlns:a16="http://schemas.microsoft.com/office/drawing/2014/main" id="{BAB8F1A8-DAE3-2149-A5AA-C343553C9B49}"/>
              </a:ext>
            </a:extLst>
          </p:cNvPr>
          <p:cNvCxnSpPr/>
          <p:nvPr/>
        </p:nvCxnSpPr>
        <p:spPr>
          <a:xfrm>
            <a:off x="3529495" y="2286001"/>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4DFF3A25-963B-944D-A44E-CB1FD10757AE}"/>
              </a:ext>
            </a:extLst>
          </p:cNvPr>
          <p:cNvSpPr txBox="1"/>
          <p:nvPr/>
        </p:nvSpPr>
        <p:spPr>
          <a:xfrm>
            <a:off x="3676008" y="1947447"/>
            <a:ext cx="1794934" cy="338554"/>
          </a:xfrm>
          <a:prstGeom prst="rect">
            <a:avLst/>
          </a:prstGeom>
          <a:noFill/>
        </p:spPr>
        <p:txBody>
          <a:bodyPr wrap="square" rtlCol="0">
            <a:spAutoFit/>
          </a:bodyPr>
          <a:lstStyle/>
          <a:p>
            <a:r>
              <a:rPr lang="en-US" sz="1600" dirty="0">
                <a:solidFill>
                  <a:schemeClr val="accent6">
                    <a:lumMod val="75000"/>
                  </a:schemeClr>
                </a:solidFill>
              </a:rPr>
              <a:t>GET master data</a:t>
            </a:r>
          </a:p>
        </p:txBody>
      </p:sp>
      <p:cxnSp>
        <p:nvCxnSpPr>
          <p:cNvPr id="22" name="Straight Arrow Connector 21">
            <a:extLst>
              <a:ext uri="{FF2B5EF4-FFF2-40B4-BE49-F238E27FC236}">
                <a16:creationId xmlns:a16="http://schemas.microsoft.com/office/drawing/2014/main" id="{FAEB34C2-8543-A742-8238-BB86E562DE98}"/>
              </a:ext>
            </a:extLst>
          </p:cNvPr>
          <p:cNvCxnSpPr/>
          <p:nvPr/>
        </p:nvCxnSpPr>
        <p:spPr>
          <a:xfrm>
            <a:off x="5402837" y="2573756"/>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3FFD838-D6D1-F446-AF02-88CA3C06CC19}"/>
              </a:ext>
            </a:extLst>
          </p:cNvPr>
          <p:cNvSpPr txBox="1"/>
          <p:nvPr/>
        </p:nvSpPr>
        <p:spPr>
          <a:xfrm>
            <a:off x="5549350" y="2235202"/>
            <a:ext cx="1794934" cy="338554"/>
          </a:xfrm>
          <a:prstGeom prst="rect">
            <a:avLst/>
          </a:prstGeom>
          <a:noFill/>
        </p:spPr>
        <p:txBody>
          <a:bodyPr wrap="square" rtlCol="0">
            <a:spAutoFit/>
          </a:bodyPr>
          <a:lstStyle/>
          <a:p>
            <a:r>
              <a:rPr lang="en-US" sz="1600" dirty="0">
                <a:solidFill>
                  <a:schemeClr val="accent6">
                    <a:lumMod val="75000"/>
                  </a:schemeClr>
                </a:solidFill>
              </a:rPr>
              <a:t>GET master data</a:t>
            </a:r>
          </a:p>
        </p:txBody>
      </p:sp>
      <p:cxnSp>
        <p:nvCxnSpPr>
          <p:cNvPr id="27" name="Straight Connector 26">
            <a:extLst>
              <a:ext uri="{FF2B5EF4-FFF2-40B4-BE49-F238E27FC236}">
                <a16:creationId xmlns:a16="http://schemas.microsoft.com/office/drawing/2014/main" id="{8C7AC38E-308F-D34C-8FCA-45469B4C792C}"/>
              </a:ext>
            </a:extLst>
          </p:cNvPr>
          <p:cNvCxnSpPr/>
          <p:nvPr/>
        </p:nvCxnSpPr>
        <p:spPr>
          <a:xfrm>
            <a:off x="7299741" y="2573756"/>
            <a:ext cx="7097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Elbow Connector 28">
            <a:extLst>
              <a:ext uri="{FF2B5EF4-FFF2-40B4-BE49-F238E27FC236}">
                <a16:creationId xmlns:a16="http://schemas.microsoft.com/office/drawing/2014/main" id="{4B9E34BA-E709-6E48-B4F8-55690891C7A9}"/>
              </a:ext>
            </a:extLst>
          </p:cNvPr>
          <p:cNvCxnSpPr>
            <a:cxnSpLocks/>
          </p:cNvCxnSpPr>
          <p:nvPr/>
        </p:nvCxnSpPr>
        <p:spPr>
          <a:xfrm rot="10800000" flipV="1">
            <a:off x="7262193" y="2573754"/>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71DB017-16EF-5245-BD8A-BF97E980C9CC}"/>
              </a:ext>
            </a:extLst>
          </p:cNvPr>
          <p:cNvSpPr txBox="1"/>
          <p:nvPr/>
        </p:nvSpPr>
        <p:spPr>
          <a:xfrm>
            <a:off x="8067634" y="2590634"/>
            <a:ext cx="2198384" cy="338554"/>
          </a:xfrm>
          <a:prstGeom prst="rect">
            <a:avLst/>
          </a:prstGeom>
          <a:noFill/>
        </p:spPr>
        <p:txBody>
          <a:bodyPr wrap="square" rtlCol="0">
            <a:spAutoFit/>
          </a:bodyPr>
          <a:lstStyle/>
          <a:p>
            <a:r>
              <a:rPr lang="en-US" sz="1600" dirty="0">
                <a:solidFill>
                  <a:schemeClr val="accent6">
                    <a:lumMod val="75000"/>
                  </a:schemeClr>
                </a:solidFill>
              </a:rPr>
              <a:t>QUERY for master data</a:t>
            </a:r>
          </a:p>
        </p:txBody>
      </p:sp>
      <p:cxnSp>
        <p:nvCxnSpPr>
          <p:cNvPr id="41" name="Straight Arrow Connector 40">
            <a:extLst>
              <a:ext uri="{FF2B5EF4-FFF2-40B4-BE49-F238E27FC236}">
                <a16:creationId xmlns:a16="http://schemas.microsoft.com/office/drawing/2014/main" id="{93F8B696-A779-BE43-B862-14DE28D4942C}"/>
              </a:ext>
            </a:extLst>
          </p:cNvPr>
          <p:cNvCxnSpPr/>
          <p:nvPr/>
        </p:nvCxnSpPr>
        <p:spPr>
          <a:xfrm flipH="1">
            <a:off x="5395844" y="2929188"/>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4E2EB52-2CFE-CA45-AD80-6F22A0197DC9}"/>
              </a:ext>
            </a:extLst>
          </p:cNvPr>
          <p:cNvCxnSpPr/>
          <p:nvPr/>
        </p:nvCxnSpPr>
        <p:spPr>
          <a:xfrm flipH="1">
            <a:off x="3529495" y="3064936"/>
            <a:ext cx="1866349"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2056F0B-C2B9-854F-968B-D2152FB70DC3}"/>
              </a:ext>
            </a:extLst>
          </p:cNvPr>
          <p:cNvCxnSpPr/>
          <p:nvPr/>
        </p:nvCxnSpPr>
        <p:spPr>
          <a:xfrm>
            <a:off x="3543485" y="3200684"/>
            <a:ext cx="709726"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5" name="Elbow Connector 44">
            <a:extLst>
              <a:ext uri="{FF2B5EF4-FFF2-40B4-BE49-F238E27FC236}">
                <a16:creationId xmlns:a16="http://schemas.microsoft.com/office/drawing/2014/main" id="{B43A6134-E90C-6444-A00E-EA3915410150}"/>
              </a:ext>
            </a:extLst>
          </p:cNvPr>
          <p:cNvCxnSpPr>
            <a:cxnSpLocks/>
          </p:cNvCxnSpPr>
          <p:nvPr/>
        </p:nvCxnSpPr>
        <p:spPr>
          <a:xfrm rot="10800000" flipV="1">
            <a:off x="3505937" y="3200682"/>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671C9875-8922-1C4D-89BD-3F2F54CD6793}"/>
              </a:ext>
            </a:extLst>
          </p:cNvPr>
          <p:cNvSpPr txBox="1"/>
          <p:nvPr/>
        </p:nvSpPr>
        <p:spPr>
          <a:xfrm>
            <a:off x="3657605" y="3233821"/>
            <a:ext cx="2198384" cy="584775"/>
          </a:xfrm>
          <a:prstGeom prst="rect">
            <a:avLst/>
          </a:prstGeom>
          <a:noFill/>
        </p:spPr>
        <p:txBody>
          <a:bodyPr wrap="square" rtlCol="0">
            <a:spAutoFit/>
          </a:bodyPr>
          <a:lstStyle/>
          <a:p>
            <a:r>
              <a:rPr lang="en-US" sz="1600" dirty="0">
                <a:solidFill>
                  <a:schemeClr val="accent6">
                    <a:lumMod val="75000"/>
                  </a:schemeClr>
                </a:solidFill>
              </a:rPr>
              <a:t>POPULATE </a:t>
            </a:r>
            <a:r>
              <a:rPr lang="en-US" sz="1600" dirty="0" err="1">
                <a:solidFill>
                  <a:schemeClr val="accent6">
                    <a:lumMod val="75000"/>
                  </a:schemeClr>
                </a:solidFill>
              </a:rPr>
              <a:t>calender</a:t>
            </a:r>
            <a:r>
              <a:rPr lang="en-US" sz="1600" dirty="0">
                <a:solidFill>
                  <a:schemeClr val="accent6">
                    <a:lumMod val="75000"/>
                  </a:schemeClr>
                </a:solidFill>
              </a:rPr>
              <a:t> &amp; dropdowns</a:t>
            </a:r>
          </a:p>
        </p:txBody>
      </p:sp>
      <p:cxnSp>
        <p:nvCxnSpPr>
          <p:cNvPr id="47" name="Straight Arrow Connector 46">
            <a:extLst>
              <a:ext uri="{FF2B5EF4-FFF2-40B4-BE49-F238E27FC236}">
                <a16:creationId xmlns:a16="http://schemas.microsoft.com/office/drawing/2014/main" id="{7FC97E6A-7ABB-9647-8DE6-57D88D0C664A}"/>
              </a:ext>
            </a:extLst>
          </p:cNvPr>
          <p:cNvCxnSpPr/>
          <p:nvPr/>
        </p:nvCxnSpPr>
        <p:spPr>
          <a:xfrm flipH="1">
            <a:off x="1625969" y="3750864"/>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91294C31-8FCE-5D40-A9FF-25B801BD62E2}"/>
              </a:ext>
            </a:extLst>
          </p:cNvPr>
          <p:cNvSpPr txBox="1"/>
          <p:nvPr/>
        </p:nvSpPr>
        <p:spPr>
          <a:xfrm>
            <a:off x="1831561" y="3458877"/>
            <a:ext cx="1794934" cy="338554"/>
          </a:xfrm>
          <a:prstGeom prst="rect">
            <a:avLst/>
          </a:prstGeom>
          <a:noFill/>
        </p:spPr>
        <p:txBody>
          <a:bodyPr wrap="square" rtlCol="0">
            <a:spAutoFit/>
          </a:bodyPr>
          <a:lstStyle/>
          <a:p>
            <a:r>
              <a:rPr lang="en-US" sz="1600" dirty="0">
                <a:solidFill>
                  <a:schemeClr val="accent6">
                    <a:lumMod val="75000"/>
                  </a:schemeClr>
                </a:solidFill>
              </a:rPr>
              <a:t>SHOW home page</a:t>
            </a:r>
          </a:p>
        </p:txBody>
      </p:sp>
      <p:cxnSp>
        <p:nvCxnSpPr>
          <p:cNvPr id="49" name="Straight Arrow Connector 48">
            <a:extLst>
              <a:ext uri="{FF2B5EF4-FFF2-40B4-BE49-F238E27FC236}">
                <a16:creationId xmlns:a16="http://schemas.microsoft.com/office/drawing/2014/main" id="{2CA51294-83C6-6E4E-8158-FF2F37A5D932}"/>
              </a:ext>
            </a:extLst>
          </p:cNvPr>
          <p:cNvCxnSpPr/>
          <p:nvPr/>
        </p:nvCxnSpPr>
        <p:spPr>
          <a:xfrm>
            <a:off x="1666831" y="4301071"/>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9EE3E1D3-4EBF-2A43-B290-00F9C9AF980C}"/>
              </a:ext>
            </a:extLst>
          </p:cNvPr>
          <p:cNvSpPr txBox="1"/>
          <p:nvPr/>
        </p:nvSpPr>
        <p:spPr>
          <a:xfrm>
            <a:off x="1618566" y="3990387"/>
            <a:ext cx="1964637" cy="338554"/>
          </a:xfrm>
          <a:prstGeom prst="rect">
            <a:avLst/>
          </a:prstGeom>
          <a:noFill/>
        </p:spPr>
        <p:txBody>
          <a:bodyPr wrap="square" rtlCol="0">
            <a:spAutoFit/>
          </a:bodyPr>
          <a:lstStyle/>
          <a:p>
            <a:r>
              <a:rPr lang="en-US" sz="1600" dirty="0">
                <a:solidFill>
                  <a:schemeClr val="accent6">
                    <a:lumMod val="75000"/>
                  </a:schemeClr>
                </a:solidFill>
              </a:rPr>
              <a:t>SELECT Query section</a:t>
            </a:r>
          </a:p>
        </p:txBody>
      </p:sp>
      <p:cxnSp>
        <p:nvCxnSpPr>
          <p:cNvPr id="51" name="Straight Arrow Connector 50">
            <a:extLst>
              <a:ext uri="{FF2B5EF4-FFF2-40B4-BE49-F238E27FC236}">
                <a16:creationId xmlns:a16="http://schemas.microsoft.com/office/drawing/2014/main" id="{8A8E7B59-8F81-6D4B-AC46-A4703D7EF8A9}"/>
              </a:ext>
            </a:extLst>
          </p:cNvPr>
          <p:cNvCxnSpPr/>
          <p:nvPr/>
        </p:nvCxnSpPr>
        <p:spPr>
          <a:xfrm>
            <a:off x="3545141" y="4594435"/>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6D823822-FAE1-0D4C-9D44-8F23B1B95E13}"/>
              </a:ext>
            </a:extLst>
          </p:cNvPr>
          <p:cNvSpPr txBox="1"/>
          <p:nvPr/>
        </p:nvSpPr>
        <p:spPr>
          <a:xfrm>
            <a:off x="3691654" y="4255881"/>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54" name="Elbow Connector 53">
            <a:extLst>
              <a:ext uri="{FF2B5EF4-FFF2-40B4-BE49-F238E27FC236}">
                <a16:creationId xmlns:a16="http://schemas.microsoft.com/office/drawing/2014/main" id="{FFF379DB-FA9E-9B4E-A3C8-6563D2D16DA8}"/>
              </a:ext>
            </a:extLst>
          </p:cNvPr>
          <p:cNvCxnSpPr>
            <a:cxnSpLocks/>
          </p:cNvCxnSpPr>
          <p:nvPr/>
        </p:nvCxnSpPr>
        <p:spPr>
          <a:xfrm rot="10800000" flipV="1">
            <a:off x="7275813" y="5031553"/>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10C539A4-8EA1-B243-AD5D-999583A05871}"/>
              </a:ext>
            </a:extLst>
          </p:cNvPr>
          <p:cNvCxnSpPr/>
          <p:nvPr/>
        </p:nvCxnSpPr>
        <p:spPr>
          <a:xfrm flipH="1">
            <a:off x="5413147" y="543910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69BAD18-1825-FA44-843E-21B177429CDB}"/>
              </a:ext>
            </a:extLst>
          </p:cNvPr>
          <p:cNvCxnSpPr/>
          <p:nvPr/>
        </p:nvCxnSpPr>
        <p:spPr>
          <a:xfrm>
            <a:off x="5420140" y="4693166"/>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BE4DB927-BAD1-BC49-A6A2-DFC5BF1149DA}"/>
              </a:ext>
            </a:extLst>
          </p:cNvPr>
          <p:cNvSpPr txBox="1"/>
          <p:nvPr/>
        </p:nvSpPr>
        <p:spPr>
          <a:xfrm>
            <a:off x="5539411" y="4377102"/>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58" name="Straight Connector 57">
            <a:extLst>
              <a:ext uri="{FF2B5EF4-FFF2-40B4-BE49-F238E27FC236}">
                <a16:creationId xmlns:a16="http://schemas.microsoft.com/office/drawing/2014/main" id="{F304B4A0-B600-F143-9409-4BD9A42AAB9B}"/>
              </a:ext>
            </a:extLst>
          </p:cNvPr>
          <p:cNvCxnSpPr/>
          <p:nvPr/>
        </p:nvCxnSpPr>
        <p:spPr>
          <a:xfrm>
            <a:off x="7281155" y="5014673"/>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1E861F0B-26F9-324C-BCF6-2B80E53DAA70}"/>
              </a:ext>
            </a:extLst>
          </p:cNvPr>
          <p:cNvSpPr txBox="1"/>
          <p:nvPr/>
        </p:nvSpPr>
        <p:spPr>
          <a:xfrm>
            <a:off x="7954253" y="4887964"/>
            <a:ext cx="2198384" cy="584775"/>
          </a:xfrm>
          <a:prstGeom prst="rect">
            <a:avLst/>
          </a:prstGeom>
          <a:noFill/>
        </p:spPr>
        <p:txBody>
          <a:bodyPr wrap="square" rtlCol="0">
            <a:spAutoFit/>
          </a:bodyPr>
          <a:lstStyle/>
          <a:p>
            <a:r>
              <a:rPr lang="en-US" sz="1600" dirty="0">
                <a:solidFill>
                  <a:schemeClr val="accent6">
                    <a:lumMod val="75000"/>
                  </a:schemeClr>
                </a:solidFill>
              </a:rPr>
              <a:t>QUERY for history &amp; forecast data</a:t>
            </a:r>
          </a:p>
        </p:txBody>
      </p:sp>
      <p:cxnSp>
        <p:nvCxnSpPr>
          <p:cNvPr id="65" name="Straight Arrow Connector 64">
            <a:extLst>
              <a:ext uri="{FF2B5EF4-FFF2-40B4-BE49-F238E27FC236}">
                <a16:creationId xmlns:a16="http://schemas.microsoft.com/office/drawing/2014/main" id="{8D77BAF8-5BC5-234B-B616-C321634B7EF4}"/>
              </a:ext>
            </a:extLst>
          </p:cNvPr>
          <p:cNvCxnSpPr/>
          <p:nvPr/>
        </p:nvCxnSpPr>
        <p:spPr>
          <a:xfrm flipH="1">
            <a:off x="3517735" y="5633069"/>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A3B022B3-2E3A-2145-A0F9-6CA85661C635}"/>
              </a:ext>
            </a:extLst>
          </p:cNvPr>
          <p:cNvSpPr txBox="1"/>
          <p:nvPr/>
        </p:nvSpPr>
        <p:spPr>
          <a:xfrm>
            <a:off x="3676008" y="5313692"/>
            <a:ext cx="1794934" cy="338554"/>
          </a:xfrm>
          <a:prstGeom prst="rect">
            <a:avLst/>
          </a:prstGeom>
          <a:noFill/>
        </p:spPr>
        <p:txBody>
          <a:bodyPr wrap="square" rtlCol="0">
            <a:spAutoFit/>
          </a:bodyPr>
          <a:lstStyle/>
          <a:p>
            <a:r>
              <a:rPr lang="en-US" sz="1600" dirty="0">
                <a:solidFill>
                  <a:schemeClr val="accent6">
                    <a:lumMod val="75000"/>
                  </a:schemeClr>
                </a:solidFill>
              </a:rPr>
              <a:t>PUT  in table</a:t>
            </a:r>
          </a:p>
        </p:txBody>
      </p:sp>
      <p:cxnSp>
        <p:nvCxnSpPr>
          <p:cNvPr id="67" name="Straight Arrow Connector 66">
            <a:extLst>
              <a:ext uri="{FF2B5EF4-FFF2-40B4-BE49-F238E27FC236}">
                <a16:creationId xmlns:a16="http://schemas.microsoft.com/office/drawing/2014/main" id="{2A26968E-3DE8-064E-BB91-8C03BA2520F4}"/>
              </a:ext>
            </a:extLst>
          </p:cNvPr>
          <p:cNvCxnSpPr/>
          <p:nvPr/>
        </p:nvCxnSpPr>
        <p:spPr>
          <a:xfrm flipH="1">
            <a:off x="1622286" y="626279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81CAC061-0742-E04A-8497-40CA5CD1EB34}"/>
              </a:ext>
            </a:extLst>
          </p:cNvPr>
          <p:cNvSpPr txBox="1"/>
          <p:nvPr/>
        </p:nvSpPr>
        <p:spPr>
          <a:xfrm>
            <a:off x="1651116" y="5952447"/>
            <a:ext cx="1931273" cy="338554"/>
          </a:xfrm>
          <a:prstGeom prst="rect">
            <a:avLst/>
          </a:prstGeom>
          <a:noFill/>
        </p:spPr>
        <p:txBody>
          <a:bodyPr wrap="square" rtlCol="0">
            <a:spAutoFit/>
          </a:bodyPr>
          <a:lstStyle/>
          <a:p>
            <a:r>
              <a:rPr lang="en-US" sz="1600" dirty="0">
                <a:solidFill>
                  <a:schemeClr val="accent6">
                    <a:lumMod val="75000"/>
                  </a:schemeClr>
                </a:solidFill>
              </a:rPr>
              <a:t>SHOW  table section</a:t>
            </a:r>
          </a:p>
        </p:txBody>
      </p:sp>
      <p:cxnSp>
        <p:nvCxnSpPr>
          <p:cNvPr id="69" name="Straight Connector 68">
            <a:extLst>
              <a:ext uri="{FF2B5EF4-FFF2-40B4-BE49-F238E27FC236}">
                <a16:creationId xmlns:a16="http://schemas.microsoft.com/office/drawing/2014/main" id="{023D7FE2-7328-E844-B256-073978113B2B}"/>
              </a:ext>
            </a:extLst>
          </p:cNvPr>
          <p:cNvCxnSpPr/>
          <p:nvPr/>
        </p:nvCxnSpPr>
        <p:spPr>
          <a:xfrm>
            <a:off x="3548405" y="5760014"/>
            <a:ext cx="709726"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70" name="Elbow Connector 69">
            <a:extLst>
              <a:ext uri="{FF2B5EF4-FFF2-40B4-BE49-F238E27FC236}">
                <a16:creationId xmlns:a16="http://schemas.microsoft.com/office/drawing/2014/main" id="{10E3FD0B-1BEC-114C-A776-0028F50DBFDF}"/>
              </a:ext>
            </a:extLst>
          </p:cNvPr>
          <p:cNvCxnSpPr>
            <a:cxnSpLocks/>
          </p:cNvCxnSpPr>
          <p:nvPr/>
        </p:nvCxnSpPr>
        <p:spPr>
          <a:xfrm rot="10800000" flipV="1">
            <a:off x="3510857" y="5760012"/>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8221B322-22CB-2342-A1D7-1F33AB518C7D}"/>
              </a:ext>
            </a:extLst>
          </p:cNvPr>
          <p:cNvSpPr txBox="1"/>
          <p:nvPr/>
        </p:nvSpPr>
        <p:spPr>
          <a:xfrm>
            <a:off x="3662525" y="5793151"/>
            <a:ext cx="1958375" cy="584775"/>
          </a:xfrm>
          <a:prstGeom prst="rect">
            <a:avLst/>
          </a:prstGeom>
          <a:noFill/>
        </p:spPr>
        <p:txBody>
          <a:bodyPr wrap="square" rtlCol="0">
            <a:spAutoFit/>
          </a:bodyPr>
          <a:lstStyle/>
          <a:p>
            <a:r>
              <a:rPr lang="en-US" sz="1600" dirty="0">
                <a:solidFill>
                  <a:schemeClr val="accent6">
                    <a:lumMod val="75000"/>
                  </a:schemeClr>
                </a:solidFill>
              </a:rPr>
              <a:t>POPULATE data in table</a:t>
            </a:r>
          </a:p>
        </p:txBody>
      </p:sp>
      <p:sp>
        <p:nvSpPr>
          <p:cNvPr id="72" name="Rectangle 71">
            <a:extLst>
              <a:ext uri="{FF2B5EF4-FFF2-40B4-BE49-F238E27FC236}">
                <a16:creationId xmlns:a16="http://schemas.microsoft.com/office/drawing/2014/main" id="{F8BED10A-608E-2045-947E-77AE323913CA}"/>
              </a:ext>
            </a:extLst>
          </p:cNvPr>
          <p:cNvSpPr/>
          <p:nvPr/>
        </p:nvSpPr>
        <p:spPr>
          <a:xfrm>
            <a:off x="676518" y="542068"/>
            <a:ext cx="6406114"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Forecast Page - Sequence Diagram – Fetch Query and Data Section </a:t>
            </a:r>
          </a:p>
        </p:txBody>
      </p:sp>
      <p:cxnSp>
        <p:nvCxnSpPr>
          <p:cNvPr id="74" name="Straight Connector 73">
            <a:extLst>
              <a:ext uri="{FF2B5EF4-FFF2-40B4-BE49-F238E27FC236}">
                <a16:creationId xmlns:a16="http://schemas.microsoft.com/office/drawing/2014/main" id="{1B0A6D35-3D59-E74B-B09A-A63F1E463E42}"/>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5005985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F5FA4B-7060-C742-80F1-52BB6F44DE39}"/>
              </a:ext>
            </a:extLst>
          </p:cNvPr>
          <p:cNvSpPr/>
          <p:nvPr/>
        </p:nvSpPr>
        <p:spPr>
          <a:xfrm>
            <a:off x="522513" y="1136451"/>
            <a:ext cx="11146973"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6F8A9F0-B21D-B24A-BD66-FFCDBC9CB469}"/>
              </a:ext>
            </a:extLst>
          </p:cNvPr>
          <p:cNvSpPr/>
          <p:nvPr/>
        </p:nvSpPr>
        <p:spPr>
          <a:xfrm>
            <a:off x="522514" y="1136451"/>
            <a:ext cx="1114697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CF9AE57E-BA8B-854D-8F99-815629FD82D8}"/>
              </a:ext>
            </a:extLst>
          </p:cNvPr>
          <p:cNvSpPr/>
          <p:nvPr/>
        </p:nvSpPr>
        <p:spPr>
          <a:xfrm>
            <a:off x="2208810" y="1932098"/>
            <a:ext cx="7481455" cy="124829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FFE35C8-46B4-3B4A-A38C-E17EBC7F53A9}"/>
              </a:ext>
            </a:extLst>
          </p:cNvPr>
          <p:cNvSpPr/>
          <p:nvPr/>
        </p:nvSpPr>
        <p:spPr>
          <a:xfrm>
            <a:off x="522514" y="6290342"/>
            <a:ext cx="1114697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507B1754-E637-B24D-B1E9-C56BC32CD23B}"/>
              </a:ext>
            </a:extLst>
          </p:cNvPr>
          <p:cNvSpPr txBox="1"/>
          <p:nvPr/>
        </p:nvSpPr>
        <p:spPr>
          <a:xfrm>
            <a:off x="5455228" y="6290342"/>
            <a:ext cx="1736761" cy="369332"/>
          </a:xfrm>
          <a:prstGeom prst="rect">
            <a:avLst/>
          </a:prstGeom>
          <a:noFill/>
        </p:spPr>
        <p:txBody>
          <a:bodyPr wrap="square" rtlCol="0">
            <a:spAutoFit/>
          </a:bodyPr>
          <a:lstStyle/>
          <a:p>
            <a:r>
              <a:rPr lang="en-US" dirty="0">
                <a:solidFill>
                  <a:schemeClr val="bg1"/>
                </a:solidFill>
              </a:rPr>
              <a:t>FOOTER</a:t>
            </a:r>
          </a:p>
        </p:txBody>
      </p:sp>
      <p:sp>
        <p:nvSpPr>
          <p:cNvPr id="26" name="TextBox 25">
            <a:extLst>
              <a:ext uri="{FF2B5EF4-FFF2-40B4-BE49-F238E27FC236}">
                <a16:creationId xmlns:a16="http://schemas.microsoft.com/office/drawing/2014/main" id="{F6532D3F-B5DC-494A-886E-55026679C840}"/>
              </a:ext>
            </a:extLst>
          </p:cNvPr>
          <p:cNvSpPr txBox="1"/>
          <p:nvPr/>
        </p:nvSpPr>
        <p:spPr>
          <a:xfrm>
            <a:off x="5283778" y="1266993"/>
            <a:ext cx="1039830" cy="369332"/>
          </a:xfrm>
          <a:prstGeom prst="rect">
            <a:avLst/>
          </a:prstGeom>
          <a:noFill/>
        </p:spPr>
        <p:txBody>
          <a:bodyPr wrap="square" rtlCol="0">
            <a:spAutoFit/>
          </a:bodyPr>
          <a:lstStyle/>
          <a:p>
            <a:r>
              <a:rPr lang="en-US" dirty="0">
                <a:solidFill>
                  <a:schemeClr val="bg1"/>
                </a:solidFill>
              </a:rPr>
              <a:t>HEADER</a:t>
            </a:r>
          </a:p>
        </p:txBody>
      </p:sp>
      <p:sp>
        <p:nvSpPr>
          <p:cNvPr id="27" name="TextBox 26">
            <a:extLst>
              <a:ext uri="{FF2B5EF4-FFF2-40B4-BE49-F238E27FC236}">
                <a16:creationId xmlns:a16="http://schemas.microsoft.com/office/drawing/2014/main" id="{172ED35B-1939-8B45-9C74-68CA739507F1}"/>
              </a:ext>
            </a:extLst>
          </p:cNvPr>
          <p:cNvSpPr txBox="1"/>
          <p:nvPr/>
        </p:nvSpPr>
        <p:spPr>
          <a:xfrm>
            <a:off x="653143" y="1421459"/>
            <a:ext cx="855023" cy="380011"/>
          </a:xfrm>
          <a:prstGeom prst="rect">
            <a:avLst/>
          </a:prstGeom>
          <a:noFill/>
        </p:spPr>
        <p:txBody>
          <a:bodyPr wrap="square" rtlCol="0">
            <a:spAutoFit/>
          </a:bodyPr>
          <a:lstStyle/>
          <a:p>
            <a:r>
              <a:rPr lang="en-US" dirty="0">
                <a:solidFill>
                  <a:schemeClr val="bg1"/>
                </a:solidFill>
              </a:rPr>
              <a:t>LOGO</a:t>
            </a:r>
          </a:p>
        </p:txBody>
      </p:sp>
      <p:sp>
        <p:nvSpPr>
          <p:cNvPr id="28" name="TextBox 27">
            <a:extLst>
              <a:ext uri="{FF2B5EF4-FFF2-40B4-BE49-F238E27FC236}">
                <a16:creationId xmlns:a16="http://schemas.microsoft.com/office/drawing/2014/main" id="{6C257449-F5A3-8146-92E0-AC1166D11295}"/>
              </a:ext>
            </a:extLst>
          </p:cNvPr>
          <p:cNvSpPr txBox="1"/>
          <p:nvPr/>
        </p:nvSpPr>
        <p:spPr>
          <a:xfrm>
            <a:off x="1374572" y="1419869"/>
            <a:ext cx="1114299" cy="369332"/>
          </a:xfrm>
          <a:prstGeom prst="rect">
            <a:avLst/>
          </a:prstGeom>
          <a:noFill/>
        </p:spPr>
        <p:txBody>
          <a:bodyPr wrap="square" rtlCol="0">
            <a:spAutoFit/>
          </a:bodyPr>
          <a:lstStyle/>
          <a:p>
            <a:r>
              <a:rPr lang="en-US" dirty="0">
                <a:solidFill>
                  <a:schemeClr val="accent2">
                    <a:lumMod val="75000"/>
                  </a:schemeClr>
                </a:solidFill>
              </a:rPr>
              <a:t>Forecast</a:t>
            </a:r>
          </a:p>
        </p:txBody>
      </p:sp>
      <p:sp>
        <p:nvSpPr>
          <p:cNvPr id="29" name="Rectangle 28">
            <a:extLst>
              <a:ext uri="{FF2B5EF4-FFF2-40B4-BE49-F238E27FC236}">
                <a16:creationId xmlns:a16="http://schemas.microsoft.com/office/drawing/2014/main" id="{E9D44387-AC43-BF49-BF4B-2E17E7B9E815}"/>
              </a:ext>
            </a:extLst>
          </p:cNvPr>
          <p:cNvSpPr/>
          <p:nvPr/>
        </p:nvSpPr>
        <p:spPr>
          <a:xfrm>
            <a:off x="10660082" y="1673004"/>
            <a:ext cx="1021278" cy="380011"/>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Logout</a:t>
            </a:r>
          </a:p>
        </p:txBody>
      </p:sp>
      <p:graphicFrame>
        <p:nvGraphicFramePr>
          <p:cNvPr id="7" name="Table 6">
            <a:extLst>
              <a:ext uri="{FF2B5EF4-FFF2-40B4-BE49-F238E27FC236}">
                <a16:creationId xmlns:a16="http://schemas.microsoft.com/office/drawing/2014/main" id="{40D883AD-7C79-5C4B-9094-32CEEBCC739B}"/>
              </a:ext>
            </a:extLst>
          </p:cNvPr>
          <p:cNvGraphicFramePr>
            <a:graphicFrameLocks noGrp="1"/>
          </p:cNvGraphicFramePr>
          <p:nvPr>
            <p:extLst>
              <p:ext uri="{D42A27DB-BD31-4B8C-83A1-F6EECF244321}">
                <p14:modId xmlns:p14="http://schemas.microsoft.com/office/powerpoint/2010/main" val="4224617322"/>
              </p:ext>
            </p:extLst>
          </p:nvPr>
        </p:nvGraphicFramePr>
        <p:xfrm>
          <a:off x="1374572" y="4150566"/>
          <a:ext cx="2437407" cy="1602001"/>
        </p:xfrm>
        <a:graphic>
          <a:graphicData uri="http://schemas.openxmlformats.org/drawingml/2006/table">
            <a:tbl>
              <a:tblPr firstRow="1" bandRow="1">
                <a:tableStyleId>{5C22544A-7EE6-4342-B048-85BDC9FD1C3A}</a:tableStyleId>
              </a:tblPr>
              <a:tblGrid>
                <a:gridCol w="807524">
                  <a:extLst>
                    <a:ext uri="{9D8B030D-6E8A-4147-A177-3AD203B41FA5}">
                      <a16:colId xmlns:a16="http://schemas.microsoft.com/office/drawing/2014/main" val="2319264179"/>
                    </a:ext>
                  </a:extLst>
                </a:gridCol>
                <a:gridCol w="1629883">
                  <a:extLst>
                    <a:ext uri="{9D8B030D-6E8A-4147-A177-3AD203B41FA5}">
                      <a16:colId xmlns:a16="http://schemas.microsoft.com/office/drawing/2014/main" val="1886245261"/>
                    </a:ext>
                  </a:extLst>
                </a:gridCol>
              </a:tblGrid>
              <a:tr h="375889">
                <a:tc>
                  <a:txBody>
                    <a:bodyPr/>
                    <a:lstStyle/>
                    <a:p>
                      <a:r>
                        <a:rPr lang="en-US" dirty="0"/>
                        <a:t>Metric</a:t>
                      </a:r>
                    </a:p>
                  </a:txBody>
                  <a:tcPr/>
                </a:tc>
                <a:tc>
                  <a:txBody>
                    <a:bodyPr/>
                    <a:lstStyle/>
                    <a:p>
                      <a:r>
                        <a:rPr lang="en-US" dirty="0"/>
                        <a:t>Product Name</a:t>
                      </a:r>
                    </a:p>
                  </a:txBody>
                  <a:tcPr/>
                </a:tc>
                <a:extLst>
                  <a:ext uri="{0D108BD9-81ED-4DB2-BD59-A6C34878D82A}">
                    <a16:rowId xmlns:a16="http://schemas.microsoft.com/office/drawing/2014/main" val="2003969325"/>
                  </a:ext>
                </a:extLst>
              </a:tr>
              <a:tr h="408704">
                <a:tc>
                  <a:txBody>
                    <a:bodyPr/>
                    <a:lstStyle/>
                    <a:p>
                      <a:endParaRPr lang="en-US"/>
                    </a:p>
                  </a:txBody>
                  <a:tcPr/>
                </a:tc>
                <a:tc>
                  <a:txBody>
                    <a:bodyPr/>
                    <a:lstStyle/>
                    <a:p>
                      <a:endParaRPr lang="en-US"/>
                    </a:p>
                  </a:txBody>
                  <a:tcPr/>
                </a:tc>
                <a:extLst>
                  <a:ext uri="{0D108BD9-81ED-4DB2-BD59-A6C34878D82A}">
                    <a16:rowId xmlns:a16="http://schemas.microsoft.com/office/drawing/2014/main" val="1835679288"/>
                  </a:ext>
                </a:extLst>
              </a:tr>
              <a:tr h="408704">
                <a:tc>
                  <a:txBody>
                    <a:bodyPr/>
                    <a:lstStyle/>
                    <a:p>
                      <a:endParaRPr lang="en-US"/>
                    </a:p>
                  </a:txBody>
                  <a:tcPr/>
                </a:tc>
                <a:tc>
                  <a:txBody>
                    <a:bodyPr/>
                    <a:lstStyle/>
                    <a:p>
                      <a:endParaRPr lang="en-US" dirty="0"/>
                    </a:p>
                  </a:txBody>
                  <a:tcPr/>
                </a:tc>
                <a:extLst>
                  <a:ext uri="{0D108BD9-81ED-4DB2-BD59-A6C34878D82A}">
                    <a16:rowId xmlns:a16="http://schemas.microsoft.com/office/drawing/2014/main" val="3953983536"/>
                  </a:ext>
                </a:extLst>
              </a:tr>
              <a:tr h="408704">
                <a:tc>
                  <a:txBody>
                    <a:bodyPr/>
                    <a:lstStyle/>
                    <a:p>
                      <a:endParaRPr lang="en-US"/>
                    </a:p>
                  </a:txBody>
                  <a:tcPr/>
                </a:tc>
                <a:tc>
                  <a:txBody>
                    <a:bodyPr/>
                    <a:lstStyle/>
                    <a:p>
                      <a:endParaRPr lang="en-US" dirty="0"/>
                    </a:p>
                  </a:txBody>
                  <a:tcPr/>
                </a:tc>
                <a:extLst>
                  <a:ext uri="{0D108BD9-81ED-4DB2-BD59-A6C34878D82A}">
                    <a16:rowId xmlns:a16="http://schemas.microsoft.com/office/drawing/2014/main" val="1936540123"/>
                  </a:ext>
                </a:extLst>
              </a:tr>
            </a:tbl>
          </a:graphicData>
        </a:graphic>
      </p:graphicFrame>
      <p:graphicFrame>
        <p:nvGraphicFramePr>
          <p:cNvPr id="8" name="Table 7">
            <a:extLst>
              <a:ext uri="{FF2B5EF4-FFF2-40B4-BE49-F238E27FC236}">
                <a16:creationId xmlns:a16="http://schemas.microsoft.com/office/drawing/2014/main" id="{2BAEDE2F-67C2-2849-9489-A411D209D2B7}"/>
              </a:ext>
            </a:extLst>
          </p:cNvPr>
          <p:cNvGraphicFramePr>
            <a:graphicFrameLocks noGrp="1"/>
          </p:cNvGraphicFramePr>
          <p:nvPr>
            <p:extLst>
              <p:ext uri="{D42A27DB-BD31-4B8C-83A1-F6EECF244321}">
                <p14:modId xmlns:p14="http://schemas.microsoft.com/office/powerpoint/2010/main" val="4087903403"/>
              </p:ext>
            </p:extLst>
          </p:nvPr>
        </p:nvGraphicFramePr>
        <p:xfrm>
          <a:off x="3918694" y="4150566"/>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0" name="Table 29">
            <a:extLst>
              <a:ext uri="{FF2B5EF4-FFF2-40B4-BE49-F238E27FC236}">
                <a16:creationId xmlns:a16="http://schemas.microsoft.com/office/drawing/2014/main" id="{0781DAE5-B098-0942-A909-CC82E0AAEF1B}"/>
              </a:ext>
            </a:extLst>
          </p:cNvPr>
          <p:cNvGraphicFramePr>
            <a:graphicFrameLocks noGrp="1"/>
          </p:cNvGraphicFramePr>
          <p:nvPr>
            <p:extLst>
              <p:ext uri="{D42A27DB-BD31-4B8C-83A1-F6EECF244321}">
                <p14:modId xmlns:p14="http://schemas.microsoft.com/office/powerpoint/2010/main" val="761289619"/>
              </p:ext>
            </p:extLst>
          </p:nvPr>
        </p:nvGraphicFramePr>
        <p:xfrm>
          <a:off x="6206755" y="4150566"/>
          <a:ext cx="2181346" cy="1601999"/>
        </p:xfrm>
        <a:graphic>
          <a:graphicData uri="http://schemas.openxmlformats.org/drawingml/2006/table">
            <a:tbl>
              <a:tblPr firstRow="1" bandRow="1">
                <a:tableStyleId>{5C22544A-7EE6-4342-B048-85BDC9FD1C3A}</a:tableStyleId>
              </a:tblPr>
              <a:tblGrid>
                <a:gridCol w="930651">
                  <a:extLst>
                    <a:ext uri="{9D8B030D-6E8A-4147-A177-3AD203B41FA5}">
                      <a16:colId xmlns:a16="http://schemas.microsoft.com/office/drawing/2014/main" val="3724976007"/>
                    </a:ext>
                  </a:extLst>
                </a:gridCol>
                <a:gridCol w="341099">
                  <a:extLst>
                    <a:ext uri="{9D8B030D-6E8A-4147-A177-3AD203B41FA5}">
                      <a16:colId xmlns:a16="http://schemas.microsoft.com/office/drawing/2014/main" val="1464871817"/>
                    </a:ext>
                  </a:extLst>
                </a:gridCol>
                <a:gridCol w="909596">
                  <a:extLst>
                    <a:ext uri="{9D8B030D-6E8A-4147-A177-3AD203B41FA5}">
                      <a16:colId xmlns:a16="http://schemas.microsoft.com/office/drawing/2014/main" val="2493380005"/>
                    </a:ext>
                  </a:extLst>
                </a:gridCol>
              </a:tblGrid>
              <a:tr h="373953">
                <a:tc>
                  <a:txBody>
                    <a:bodyPr/>
                    <a:lstStyle/>
                    <a:p>
                      <a:r>
                        <a:rPr lang="en-US" dirty="0"/>
                        <a:t>Week1</a:t>
                      </a:r>
                    </a:p>
                  </a:txBody>
                  <a:tcPr/>
                </a:tc>
                <a:tc>
                  <a:txBody>
                    <a:bodyPr/>
                    <a:lstStyle/>
                    <a:p>
                      <a:endParaRPr lang="en-US" dirty="0"/>
                    </a:p>
                  </a:txBody>
                  <a:tcPr/>
                </a:tc>
                <a:tc>
                  <a:txBody>
                    <a:bodyPr/>
                    <a:lstStyle/>
                    <a:p>
                      <a:r>
                        <a:rPr lang="en-US" dirty="0" err="1"/>
                        <a:t>Weekn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graphicFrame>
        <p:nvGraphicFramePr>
          <p:cNvPr id="31" name="Table 30">
            <a:extLst>
              <a:ext uri="{FF2B5EF4-FFF2-40B4-BE49-F238E27FC236}">
                <a16:creationId xmlns:a16="http://schemas.microsoft.com/office/drawing/2014/main" id="{B343FA08-EB95-304B-B126-72F83CB58F1D}"/>
              </a:ext>
            </a:extLst>
          </p:cNvPr>
          <p:cNvGraphicFramePr>
            <a:graphicFrameLocks noGrp="1"/>
          </p:cNvGraphicFramePr>
          <p:nvPr>
            <p:extLst>
              <p:ext uri="{D42A27DB-BD31-4B8C-83A1-F6EECF244321}">
                <p14:modId xmlns:p14="http://schemas.microsoft.com/office/powerpoint/2010/main" val="585825227"/>
              </p:ext>
            </p:extLst>
          </p:nvPr>
        </p:nvGraphicFramePr>
        <p:xfrm>
          <a:off x="8494816" y="4150566"/>
          <a:ext cx="2322613" cy="1601999"/>
        </p:xfrm>
        <a:graphic>
          <a:graphicData uri="http://schemas.openxmlformats.org/drawingml/2006/table">
            <a:tbl>
              <a:tblPr firstRow="1" bandRow="1">
                <a:tableStyleId>{5C22544A-7EE6-4342-B048-85BDC9FD1C3A}</a:tableStyleId>
              </a:tblPr>
              <a:tblGrid>
                <a:gridCol w="1098532">
                  <a:extLst>
                    <a:ext uri="{9D8B030D-6E8A-4147-A177-3AD203B41FA5}">
                      <a16:colId xmlns:a16="http://schemas.microsoft.com/office/drawing/2014/main" val="3724976007"/>
                    </a:ext>
                  </a:extLst>
                </a:gridCol>
                <a:gridCol w="255578">
                  <a:extLst>
                    <a:ext uri="{9D8B030D-6E8A-4147-A177-3AD203B41FA5}">
                      <a16:colId xmlns:a16="http://schemas.microsoft.com/office/drawing/2014/main" val="1464871817"/>
                    </a:ext>
                  </a:extLst>
                </a:gridCol>
                <a:gridCol w="968503">
                  <a:extLst>
                    <a:ext uri="{9D8B030D-6E8A-4147-A177-3AD203B41FA5}">
                      <a16:colId xmlns:a16="http://schemas.microsoft.com/office/drawing/2014/main" val="2493380005"/>
                    </a:ext>
                  </a:extLst>
                </a:gridCol>
              </a:tblGrid>
              <a:tr h="373953">
                <a:tc>
                  <a:txBody>
                    <a:bodyPr/>
                    <a:lstStyle/>
                    <a:p>
                      <a:r>
                        <a:rPr lang="en-US" dirty="0"/>
                        <a:t>Month1</a:t>
                      </a:r>
                    </a:p>
                  </a:txBody>
                  <a:tcPr/>
                </a:tc>
                <a:tc>
                  <a:txBody>
                    <a:bodyPr/>
                    <a:lstStyle/>
                    <a:p>
                      <a:endParaRPr lang="en-US" dirty="0"/>
                    </a:p>
                  </a:txBody>
                  <a:tcPr/>
                </a:tc>
                <a:tc>
                  <a:txBody>
                    <a:bodyPr/>
                    <a:lstStyle/>
                    <a:p>
                      <a:r>
                        <a:rPr lang="en-US" dirty="0" err="1"/>
                        <a:t>Monthn</a:t>
                      </a:r>
                      <a:endParaRPr lang="en-US" dirty="0"/>
                    </a:p>
                  </a:txBody>
                  <a:tcPr/>
                </a:tc>
                <a:extLst>
                  <a:ext uri="{0D108BD9-81ED-4DB2-BD59-A6C34878D82A}">
                    <a16:rowId xmlns:a16="http://schemas.microsoft.com/office/drawing/2014/main" val="2749597704"/>
                  </a:ext>
                </a:extLst>
              </a:tr>
              <a:tr h="373953">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784120303"/>
                  </a:ext>
                </a:extLst>
              </a:tr>
              <a:tr h="373953">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2852961"/>
                  </a:ext>
                </a:extLst>
              </a:tr>
              <a:tr h="4801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614757494"/>
                  </a:ext>
                </a:extLst>
              </a:tr>
            </a:tbl>
          </a:graphicData>
        </a:graphic>
      </p:graphicFrame>
      <p:pic>
        <p:nvPicPr>
          <p:cNvPr id="32" name="Picture 31">
            <a:extLst>
              <a:ext uri="{FF2B5EF4-FFF2-40B4-BE49-F238E27FC236}">
                <a16:creationId xmlns:a16="http://schemas.microsoft.com/office/drawing/2014/main" id="{E0FF397D-C031-4C49-96AB-70AF43FC956D}"/>
              </a:ext>
            </a:extLst>
          </p:cNvPr>
          <p:cNvPicPr>
            <a:picLocks noChangeAspect="1"/>
          </p:cNvPicPr>
          <p:nvPr/>
        </p:nvPicPr>
        <p:blipFill>
          <a:blip r:embed="rId2"/>
          <a:stretch>
            <a:fillRect/>
          </a:stretch>
        </p:blipFill>
        <p:spPr>
          <a:xfrm>
            <a:off x="4677394" y="1976601"/>
            <a:ext cx="2655720" cy="1156295"/>
          </a:xfrm>
          <a:prstGeom prst="rect">
            <a:avLst/>
          </a:prstGeom>
        </p:spPr>
      </p:pic>
      <p:sp>
        <p:nvSpPr>
          <p:cNvPr id="12" name="Rectangle 11">
            <a:extLst>
              <a:ext uri="{FF2B5EF4-FFF2-40B4-BE49-F238E27FC236}">
                <a16:creationId xmlns:a16="http://schemas.microsoft.com/office/drawing/2014/main" id="{6FFE13C6-19CD-504F-B253-B13D36F9E20E}"/>
              </a:ext>
            </a:extLst>
          </p:cNvPr>
          <p:cNvSpPr/>
          <p:nvPr/>
        </p:nvSpPr>
        <p:spPr>
          <a:xfrm>
            <a:off x="1374572" y="3816553"/>
            <a:ext cx="2434442" cy="25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Product</a:t>
            </a:r>
          </a:p>
        </p:txBody>
      </p:sp>
      <p:sp>
        <p:nvSpPr>
          <p:cNvPr id="33" name="Rectangle 32">
            <a:extLst>
              <a:ext uri="{FF2B5EF4-FFF2-40B4-BE49-F238E27FC236}">
                <a16:creationId xmlns:a16="http://schemas.microsoft.com/office/drawing/2014/main" id="{CDBC823B-8E91-2F4D-93D3-E2024D247504}"/>
              </a:ext>
            </a:extLst>
          </p:cNvPr>
          <p:cNvSpPr/>
          <p:nvPr/>
        </p:nvSpPr>
        <p:spPr>
          <a:xfrm>
            <a:off x="3914653" y="3816553"/>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History</a:t>
            </a:r>
          </a:p>
        </p:txBody>
      </p:sp>
      <p:sp>
        <p:nvSpPr>
          <p:cNvPr id="34" name="Rectangle 33">
            <a:extLst>
              <a:ext uri="{FF2B5EF4-FFF2-40B4-BE49-F238E27FC236}">
                <a16:creationId xmlns:a16="http://schemas.microsoft.com/office/drawing/2014/main" id="{592D0B02-F6AF-8A41-A949-9BEC037F429C}"/>
              </a:ext>
            </a:extLst>
          </p:cNvPr>
          <p:cNvSpPr/>
          <p:nvPr/>
        </p:nvSpPr>
        <p:spPr>
          <a:xfrm>
            <a:off x="6194940" y="3816553"/>
            <a:ext cx="2181347"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Forecast</a:t>
            </a:r>
          </a:p>
        </p:txBody>
      </p:sp>
      <p:sp>
        <p:nvSpPr>
          <p:cNvPr id="35" name="Rectangle 34">
            <a:extLst>
              <a:ext uri="{FF2B5EF4-FFF2-40B4-BE49-F238E27FC236}">
                <a16:creationId xmlns:a16="http://schemas.microsoft.com/office/drawing/2014/main" id="{2DB3CEB2-AE7E-4B4B-AEBB-1A74C6E53ABA}"/>
              </a:ext>
            </a:extLst>
          </p:cNvPr>
          <p:cNvSpPr/>
          <p:nvPr/>
        </p:nvSpPr>
        <p:spPr>
          <a:xfrm>
            <a:off x="8494816" y="3816553"/>
            <a:ext cx="2322612" cy="2574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Summary</a:t>
            </a:r>
          </a:p>
        </p:txBody>
      </p:sp>
      <p:sp>
        <p:nvSpPr>
          <p:cNvPr id="36" name="Rectangle 35">
            <a:extLst>
              <a:ext uri="{FF2B5EF4-FFF2-40B4-BE49-F238E27FC236}">
                <a16:creationId xmlns:a16="http://schemas.microsoft.com/office/drawing/2014/main" id="{D551A483-EAD5-CF4F-8DA7-529CFDD98D89}"/>
              </a:ext>
            </a:extLst>
          </p:cNvPr>
          <p:cNvSpPr/>
          <p:nvPr/>
        </p:nvSpPr>
        <p:spPr>
          <a:xfrm>
            <a:off x="4488872" y="3297761"/>
            <a:ext cx="3669475" cy="3562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Link to open up graph in popup</a:t>
            </a:r>
          </a:p>
        </p:txBody>
      </p:sp>
      <p:sp>
        <p:nvSpPr>
          <p:cNvPr id="2" name="Rectangle 1">
            <a:extLst>
              <a:ext uri="{FF2B5EF4-FFF2-40B4-BE49-F238E27FC236}">
                <a16:creationId xmlns:a16="http://schemas.microsoft.com/office/drawing/2014/main" id="{89C130E4-DE26-0F43-9629-5C49F0DCAA05}"/>
              </a:ext>
            </a:extLst>
          </p:cNvPr>
          <p:cNvSpPr/>
          <p:nvPr/>
        </p:nvSpPr>
        <p:spPr>
          <a:xfrm>
            <a:off x="1848591" y="1633894"/>
            <a:ext cx="8431481" cy="4515622"/>
          </a:xfrm>
          <a:prstGeom prst="rect">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79C3E264-FE16-9B47-9408-11A1594C8543}"/>
              </a:ext>
            </a:extLst>
          </p:cNvPr>
          <p:cNvPicPr>
            <a:picLocks noChangeAspect="1"/>
          </p:cNvPicPr>
          <p:nvPr/>
        </p:nvPicPr>
        <p:blipFill>
          <a:blip r:embed="rId3"/>
          <a:stretch>
            <a:fillRect/>
          </a:stretch>
        </p:blipFill>
        <p:spPr>
          <a:xfrm>
            <a:off x="2100200" y="1696380"/>
            <a:ext cx="7698673" cy="4390649"/>
          </a:xfrm>
          <a:prstGeom prst="rect">
            <a:avLst/>
          </a:prstGeom>
        </p:spPr>
      </p:pic>
      <p:cxnSp>
        <p:nvCxnSpPr>
          <p:cNvPr id="38" name="Straight Connector 37">
            <a:extLst>
              <a:ext uri="{FF2B5EF4-FFF2-40B4-BE49-F238E27FC236}">
                <a16:creationId xmlns:a16="http://schemas.microsoft.com/office/drawing/2014/main" id="{5577AE1D-97B5-524E-80EE-A9BA7048187E}"/>
              </a:ext>
            </a:extLst>
          </p:cNvPr>
          <p:cNvCxnSpPr>
            <a:cxnSpLocks/>
          </p:cNvCxnSpPr>
          <p:nvPr/>
        </p:nvCxnSpPr>
        <p:spPr>
          <a:xfrm>
            <a:off x="690221" y="965200"/>
            <a:ext cx="6595392" cy="0"/>
          </a:xfrm>
          <a:prstGeom prst="line">
            <a:avLst/>
          </a:prstGeom>
        </p:spPr>
        <p:style>
          <a:lnRef idx="3">
            <a:schemeClr val="accent5"/>
          </a:lnRef>
          <a:fillRef idx="0">
            <a:schemeClr val="accent5"/>
          </a:fillRef>
          <a:effectRef idx="2">
            <a:schemeClr val="accent5"/>
          </a:effectRef>
          <a:fontRef idx="minor">
            <a:schemeClr val="tx1"/>
          </a:fontRef>
        </p:style>
      </p:cxnSp>
      <p:sp>
        <p:nvSpPr>
          <p:cNvPr id="39" name="Rectangle 38">
            <a:extLst>
              <a:ext uri="{FF2B5EF4-FFF2-40B4-BE49-F238E27FC236}">
                <a16:creationId xmlns:a16="http://schemas.microsoft.com/office/drawing/2014/main" id="{8622D00E-D843-914C-98E9-6F06783720F7}"/>
              </a:ext>
            </a:extLst>
          </p:cNvPr>
          <p:cNvSpPr/>
          <p:nvPr/>
        </p:nvSpPr>
        <p:spPr>
          <a:xfrm>
            <a:off x="522513" y="544552"/>
            <a:ext cx="6832640"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Forecast Page and Forecast Graph (opens as a popup)</a:t>
            </a:r>
          </a:p>
        </p:txBody>
      </p:sp>
    </p:spTree>
    <p:extLst>
      <p:ext uri="{BB962C8B-B14F-4D97-AF65-F5344CB8AC3E}">
        <p14:creationId xmlns:p14="http://schemas.microsoft.com/office/powerpoint/2010/main" val="2957098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2C97114-8CB1-9146-83BC-26FB9F6D1FDA}"/>
              </a:ext>
            </a:extLst>
          </p:cNvPr>
          <p:cNvGrpSpPr/>
          <p:nvPr/>
        </p:nvGrpSpPr>
        <p:grpSpPr>
          <a:xfrm>
            <a:off x="1139687" y="1296321"/>
            <a:ext cx="1020417" cy="5009322"/>
            <a:chOff x="1139687" y="834887"/>
            <a:chExt cx="1020417" cy="5009322"/>
          </a:xfrm>
        </p:grpSpPr>
        <p:sp>
          <p:nvSpPr>
            <p:cNvPr id="5" name="Rectangle 4">
              <a:extLst>
                <a:ext uri="{FF2B5EF4-FFF2-40B4-BE49-F238E27FC236}">
                  <a16:creationId xmlns:a16="http://schemas.microsoft.com/office/drawing/2014/main" id="{E3CDC4A6-9DBD-5642-8C30-E3C080FCB3BA}"/>
                </a:ext>
              </a:extLst>
            </p:cNvPr>
            <p:cNvSpPr/>
            <p:nvPr/>
          </p:nvSpPr>
          <p:spPr>
            <a:xfrm>
              <a:off x="11396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a:t>
              </a:r>
            </a:p>
          </p:txBody>
        </p:sp>
        <p:cxnSp>
          <p:nvCxnSpPr>
            <p:cNvPr id="6" name="Straight Connector 5">
              <a:extLst>
                <a:ext uri="{FF2B5EF4-FFF2-40B4-BE49-F238E27FC236}">
                  <a16:creationId xmlns:a16="http://schemas.microsoft.com/office/drawing/2014/main" id="{FF35EA3C-C4BA-404A-BC71-77F99D1B0AF6}"/>
                </a:ext>
              </a:extLst>
            </p:cNvPr>
            <p:cNvCxnSpPr>
              <a:stCxn id="5" idx="2"/>
            </p:cNvCxnSpPr>
            <p:nvPr/>
          </p:nvCxnSpPr>
          <p:spPr>
            <a:xfrm flipH="1">
              <a:off x="16432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E2A85446-60B3-4A45-A3B3-116BEC41390D}"/>
              </a:ext>
            </a:extLst>
          </p:cNvPr>
          <p:cNvGrpSpPr/>
          <p:nvPr/>
        </p:nvGrpSpPr>
        <p:grpSpPr>
          <a:xfrm>
            <a:off x="3019287" y="1296321"/>
            <a:ext cx="1020417" cy="5009322"/>
            <a:chOff x="3019287" y="834887"/>
            <a:chExt cx="1020417" cy="5009322"/>
          </a:xfrm>
        </p:grpSpPr>
        <p:sp>
          <p:nvSpPr>
            <p:cNvPr id="8" name="Rectangle 7">
              <a:extLst>
                <a:ext uri="{FF2B5EF4-FFF2-40B4-BE49-F238E27FC236}">
                  <a16:creationId xmlns:a16="http://schemas.microsoft.com/office/drawing/2014/main" id="{552DBC66-F548-A444-A434-E5FCDF6B9CE6}"/>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Angular UI</a:t>
              </a:r>
            </a:p>
          </p:txBody>
        </p:sp>
        <p:cxnSp>
          <p:nvCxnSpPr>
            <p:cNvPr id="9" name="Straight Connector 8">
              <a:extLst>
                <a:ext uri="{FF2B5EF4-FFF2-40B4-BE49-F238E27FC236}">
                  <a16:creationId xmlns:a16="http://schemas.microsoft.com/office/drawing/2014/main" id="{001D4B5F-0B8D-E043-A92E-2529DB5DD590}"/>
                </a:ext>
              </a:extLst>
            </p:cNvPr>
            <p:cNvCxnSpPr>
              <a:stCxn id="8"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67BE2337-BAC5-444E-9F6E-17E13608E5C6}"/>
              </a:ext>
            </a:extLst>
          </p:cNvPr>
          <p:cNvGrpSpPr/>
          <p:nvPr/>
        </p:nvGrpSpPr>
        <p:grpSpPr>
          <a:xfrm>
            <a:off x="4892261" y="1296321"/>
            <a:ext cx="1020417" cy="5009322"/>
            <a:chOff x="3019287" y="834887"/>
            <a:chExt cx="1020417" cy="5009322"/>
          </a:xfrm>
        </p:grpSpPr>
        <p:sp>
          <p:nvSpPr>
            <p:cNvPr id="11" name="Rectangle 10">
              <a:extLst>
                <a:ext uri="{FF2B5EF4-FFF2-40B4-BE49-F238E27FC236}">
                  <a16:creationId xmlns:a16="http://schemas.microsoft.com/office/drawing/2014/main" id="{CE8D1EFA-8048-D047-A962-41D311A0E45C}"/>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Nodejs </a:t>
              </a:r>
            </a:p>
            <a:p>
              <a:pPr algn="ctr"/>
              <a:r>
                <a:rPr lang="en-US" sz="1600" dirty="0"/>
                <a:t>Services</a:t>
              </a:r>
            </a:p>
          </p:txBody>
        </p:sp>
        <p:cxnSp>
          <p:nvCxnSpPr>
            <p:cNvPr id="12" name="Straight Connector 11">
              <a:extLst>
                <a:ext uri="{FF2B5EF4-FFF2-40B4-BE49-F238E27FC236}">
                  <a16:creationId xmlns:a16="http://schemas.microsoft.com/office/drawing/2014/main" id="{F405C2F1-27F7-C742-AB61-0B76945B0ABB}"/>
                </a:ext>
              </a:extLst>
            </p:cNvPr>
            <p:cNvCxnSpPr>
              <a:stCxn id="11"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20044FDE-60A7-8C41-B948-4CE3D7B39DC6}"/>
              </a:ext>
            </a:extLst>
          </p:cNvPr>
          <p:cNvGrpSpPr/>
          <p:nvPr/>
        </p:nvGrpSpPr>
        <p:grpSpPr>
          <a:xfrm>
            <a:off x="6789532" y="1297056"/>
            <a:ext cx="1020417" cy="5009322"/>
            <a:chOff x="3019287" y="834887"/>
            <a:chExt cx="1020417" cy="5009322"/>
          </a:xfrm>
        </p:grpSpPr>
        <p:sp>
          <p:nvSpPr>
            <p:cNvPr id="14" name="Rectangle 13">
              <a:extLst>
                <a:ext uri="{FF2B5EF4-FFF2-40B4-BE49-F238E27FC236}">
                  <a16:creationId xmlns:a16="http://schemas.microsoft.com/office/drawing/2014/main" id="{022BC399-3069-6943-B7BD-D3E517E86C50}"/>
                </a:ext>
              </a:extLst>
            </p:cNvPr>
            <p:cNvSpPr/>
            <p:nvPr/>
          </p:nvSpPr>
          <p:spPr>
            <a:xfrm>
              <a:off x="3019287" y="834887"/>
              <a:ext cx="1020417" cy="3975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Mongo </a:t>
              </a:r>
            </a:p>
            <a:p>
              <a:pPr algn="ctr"/>
              <a:r>
                <a:rPr lang="en-US" sz="1600" dirty="0"/>
                <a:t>DB</a:t>
              </a:r>
            </a:p>
          </p:txBody>
        </p:sp>
        <p:cxnSp>
          <p:nvCxnSpPr>
            <p:cNvPr id="15" name="Straight Connector 14">
              <a:extLst>
                <a:ext uri="{FF2B5EF4-FFF2-40B4-BE49-F238E27FC236}">
                  <a16:creationId xmlns:a16="http://schemas.microsoft.com/office/drawing/2014/main" id="{F1792AA1-DD61-7240-B5E3-657E78A40690}"/>
                </a:ext>
              </a:extLst>
            </p:cNvPr>
            <p:cNvCxnSpPr>
              <a:stCxn id="14" idx="2"/>
            </p:cNvCxnSpPr>
            <p:nvPr/>
          </p:nvCxnSpPr>
          <p:spPr>
            <a:xfrm flipH="1">
              <a:off x="3522870" y="1232452"/>
              <a:ext cx="6626" cy="4611757"/>
            </a:xfrm>
            <a:prstGeom prst="line">
              <a:avLst/>
            </a:prstGeom>
            <a:ln>
              <a:solidFill>
                <a:schemeClr val="tx1">
                  <a:lumMod val="95000"/>
                  <a:lumOff val="5000"/>
                </a:schemeClr>
              </a:solidFill>
              <a:prstDash val="solid"/>
            </a:ln>
          </p:spPr>
          <p:style>
            <a:lnRef idx="1">
              <a:schemeClr val="accent1"/>
            </a:lnRef>
            <a:fillRef idx="0">
              <a:schemeClr val="accent1"/>
            </a:fillRef>
            <a:effectRef idx="0">
              <a:schemeClr val="accent1"/>
            </a:effectRef>
            <a:fontRef idx="minor">
              <a:schemeClr val="tx1"/>
            </a:fontRef>
          </p:style>
        </p:cxnSp>
      </p:grpSp>
      <p:cxnSp>
        <p:nvCxnSpPr>
          <p:cNvPr id="32" name="Straight Arrow Connector 31">
            <a:extLst>
              <a:ext uri="{FF2B5EF4-FFF2-40B4-BE49-F238E27FC236}">
                <a16:creationId xmlns:a16="http://schemas.microsoft.com/office/drawing/2014/main" id="{1C7719FD-2276-4A41-A361-BE12D0E75446}"/>
              </a:ext>
            </a:extLst>
          </p:cNvPr>
          <p:cNvCxnSpPr/>
          <p:nvPr/>
        </p:nvCxnSpPr>
        <p:spPr>
          <a:xfrm>
            <a:off x="1666831" y="2484971"/>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B3BAD91-47FB-1143-932A-AB73D185CBC0}"/>
              </a:ext>
            </a:extLst>
          </p:cNvPr>
          <p:cNvSpPr txBox="1"/>
          <p:nvPr/>
        </p:nvSpPr>
        <p:spPr>
          <a:xfrm>
            <a:off x="1618566" y="2174287"/>
            <a:ext cx="1964637" cy="338554"/>
          </a:xfrm>
          <a:prstGeom prst="rect">
            <a:avLst/>
          </a:prstGeom>
          <a:noFill/>
        </p:spPr>
        <p:txBody>
          <a:bodyPr wrap="square" rtlCol="0">
            <a:spAutoFit/>
          </a:bodyPr>
          <a:lstStyle/>
          <a:p>
            <a:r>
              <a:rPr lang="en-US" sz="1600" dirty="0">
                <a:solidFill>
                  <a:schemeClr val="accent6">
                    <a:lumMod val="75000"/>
                  </a:schemeClr>
                </a:solidFill>
              </a:rPr>
              <a:t>SELECT Query section</a:t>
            </a:r>
          </a:p>
        </p:txBody>
      </p:sp>
      <p:cxnSp>
        <p:nvCxnSpPr>
          <p:cNvPr id="34" name="Straight Arrow Connector 33">
            <a:extLst>
              <a:ext uri="{FF2B5EF4-FFF2-40B4-BE49-F238E27FC236}">
                <a16:creationId xmlns:a16="http://schemas.microsoft.com/office/drawing/2014/main" id="{739EA1CC-0C8F-C441-8FE2-13C0FCA0486C}"/>
              </a:ext>
            </a:extLst>
          </p:cNvPr>
          <p:cNvCxnSpPr/>
          <p:nvPr/>
        </p:nvCxnSpPr>
        <p:spPr>
          <a:xfrm>
            <a:off x="3545141" y="2778335"/>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1FBC037F-CAF0-754E-8A03-048E81D029D5}"/>
              </a:ext>
            </a:extLst>
          </p:cNvPr>
          <p:cNvSpPr txBox="1"/>
          <p:nvPr/>
        </p:nvSpPr>
        <p:spPr>
          <a:xfrm>
            <a:off x="3691654" y="2439781"/>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36" name="Elbow Connector 35">
            <a:extLst>
              <a:ext uri="{FF2B5EF4-FFF2-40B4-BE49-F238E27FC236}">
                <a16:creationId xmlns:a16="http://schemas.microsoft.com/office/drawing/2014/main" id="{2E9ACFC5-FBA2-504E-8E37-CF80832E4F33}"/>
              </a:ext>
            </a:extLst>
          </p:cNvPr>
          <p:cNvCxnSpPr>
            <a:cxnSpLocks/>
          </p:cNvCxnSpPr>
          <p:nvPr/>
        </p:nvCxnSpPr>
        <p:spPr>
          <a:xfrm rot="10800000" flipV="1">
            <a:off x="7275813" y="3215453"/>
            <a:ext cx="715069" cy="282138"/>
          </a:xfrm>
          <a:prstGeom prst="bentConnector3">
            <a:avLst>
              <a:gd name="adj1" fmla="val 594"/>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538BB007-9327-D64B-8FE6-6DD7B34E0A76}"/>
              </a:ext>
            </a:extLst>
          </p:cNvPr>
          <p:cNvCxnSpPr/>
          <p:nvPr/>
        </p:nvCxnSpPr>
        <p:spPr>
          <a:xfrm flipH="1">
            <a:off x="5413147" y="362300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2749548E-28F0-5642-B6AD-F763C2C3F1CC}"/>
              </a:ext>
            </a:extLst>
          </p:cNvPr>
          <p:cNvCxnSpPr/>
          <p:nvPr/>
        </p:nvCxnSpPr>
        <p:spPr>
          <a:xfrm>
            <a:off x="5420140" y="2877066"/>
            <a:ext cx="18729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7D906963-C575-1F41-93B9-F00F9A105363}"/>
              </a:ext>
            </a:extLst>
          </p:cNvPr>
          <p:cNvSpPr txBox="1"/>
          <p:nvPr/>
        </p:nvSpPr>
        <p:spPr>
          <a:xfrm>
            <a:off x="5539411" y="2561002"/>
            <a:ext cx="1794934" cy="338554"/>
          </a:xfrm>
          <a:prstGeom prst="rect">
            <a:avLst/>
          </a:prstGeom>
          <a:noFill/>
        </p:spPr>
        <p:txBody>
          <a:bodyPr wrap="square" rtlCol="0">
            <a:spAutoFit/>
          </a:bodyPr>
          <a:lstStyle/>
          <a:p>
            <a:r>
              <a:rPr lang="en-US" sz="1600" dirty="0">
                <a:solidFill>
                  <a:schemeClr val="accent6">
                    <a:lumMod val="75000"/>
                  </a:schemeClr>
                </a:solidFill>
              </a:rPr>
              <a:t>QUERY criteria</a:t>
            </a:r>
          </a:p>
        </p:txBody>
      </p:sp>
      <p:cxnSp>
        <p:nvCxnSpPr>
          <p:cNvPr id="40" name="Straight Connector 39">
            <a:extLst>
              <a:ext uri="{FF2B5EF4-FFF2-40B4-BE49-F238E27FC236}">
                <a16:creationId xmlns:a16="http://schemas.microsoft.com/office/drawing/2014/main" id="{6DD3EBF5-619D-E244-84E1-AC54AB1C0F9B}"/>
              </a:ext>
            </a:extLst>
          </p:cNvPr>
          <p:cNvCxnSpPr/>
          <p:nvPr/>
        </p:nvCxnSpPr>
        <p:spPr>
          <a:xfrm>
            <a:off x="7281155" y="3198573"/>
            <a:ext cx="709726" cy="0"/>
          </a:xfrm>
          <a:prstGeom prst="line">
            <a:avLst/>
          </a:prstGeom>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390B983C-F76E-B543-9FB1-7382B17D077D}"/>
              </a:ext>
            </a:extLst>
          </p:cNvPr>
          <p:cNvSpPr txBox="1"/>
          <p:nvPr/>
        </p:nvSpPr>
        <p:spPr>
          <a:xfrm>
            <a:off x="7954253" y="3071864"/>
            <a:ext cx="2198384" cy="584775"/>
          </a:xfrm>
          <a:prstGeom prst="rect">
            <a:avLst/>
          </a:prstGeom>
          <a:noFill/>
        </p:spPr>
        <p:txBody>
          <a:bodyPr wrap="square" rtlCol="0">
            <a:spAutoFit/>
          </a:bodyPr>
          <a:lstStyle/>
          <a:p>
            <a:r>
              <a:rPr lang="en-US" sz="1600" dirty="0">
                <a:solidFill>
                  <a:schemeClr val="accent6">
                    <a:lumMod val="75000"/>
                  </a:schemeClr>
                </a:solidFill>
              </a:rPr>
              <a:t>QUERY for history &amp; forecast data</a:t>
            </a:r>
          </a:p>
        </p:txBody>
      </p:sp>
      <p:cxnSp>
        <p:nvCxnSpPr>
          <p:cNvPr id="42" name="Straight Arrow Connector 41">
            <a:extLst>
              <a:ext uri="{FF2B5EF4-FFF2-40B4-BE49-F238E27FC236}">
                <a16:creationId xmlns:a16="http://schemas.microsoft.com/office/drawing/2014/main" id="{236502F8-F126-3D41-B51B-AE1D98105771}"/>
              </a:ext>
            </a:extLst>
          </p:cNvPr>
          <p:cNvCxnSpPr/>
          <p:nvPr/>
        </p:nvCxnSpPr>
        <p:spPr>
          <a:xfrm flipH="1">
            <a:off x="3517735" y="3816969"/>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9D372AE6-A7A8-E343-A2D5-97495F5B0F90}"/>
              </a:ext>
            </a:extLst>
          </p:cNvPr>
          <p:cNvSpPr txBox="1"/>
          <p:nvPr/>
        </p:nvSpPr>
        <p:spPr>
          <a:xfrm>
            <a:off x="3676008" y="3497592"/>
            <a:ext cx="1794934" cy="338554"/>
          </a:xfrm>
          <a:prstGeom prst="rect">
            <a:avLst/>
          </a:prstGeom>
          <a:noFill/>
        </p:spPr>
        <p:txBody>
          <a:bodyPr wrap="square" rtlCol="0">
            <a:spAutoFit/>
          </a:bodyPr>
          <a:lstStyle/>
          <a:p>
            <a:r>
              <a:rPr lang="en-US" sz="1600" dirty="0">
                <a:solidFill>
                  <a:schemeClr val="accent6">
                    <a:lumMod val="75000"/>
                  </a:schemeClr>
                </a:solidFill>
              </a:rPr>
              <a:t>PUT  in graph</a:t>
            </a:r>
          </a:p>
        </p:txBody>
      </p:sp>
      <p:cxnSp>
        <p:nvCxnSpPr>
          <p:cNvPr id="44" name="Straight Arrow Connector 43">
            <a:extLst>
              <a:ext uri="{FF2B5EF4-FFF2-40B4-BE49-F238E27FC236}">
                <a16:creationId xmlns:a16="http://schemas.microsoft.com/office/drawing/2014/main" id="{230AA45D-A2AE-9D46-8BCA-B51181155479}"/>
              </a:ext>
            </a:extLst>
          </p:cNvPr>
          <p:cNvCxnSpPr/>
          <p:nvPr/>
        </p:nvCxnSpPr>
        <p:spPr>
          <a:xfrm flipH="1">
            <a:off x="1622286" y="4446696"/>
            <a:ext cx="1879968"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02A94E5F-9482-DA45-B0EB-2E4AEE8738B0}"/>
              </a:ext>
            </a:extLst>
          </p:cNvPr>
          <p:cNvSpPr txBox="1"/>
          <p:nvPr/>
        </p:nvSpPr>
        <p:spPr>
          <a:xfrm>
            <a:off x="1651116" y="4136347"/>
            <a:ext cx="1931273" cy="338554"/>
          </a:xfrm>
          <a:prstGeom prst="rect">
            <a:avLst/>
          </a:prstGeom>
          <a:noFill/>
        </p:spPr>
        <p:txBody>
          <a:bodyPr wrap="square" rtlCol="0">
            <a:spAutoFit/>
          </a:bodyPr>
          <a:lstStyle/>
          <a:p>
            <a:r>
              <a:rPr lang="en-US" sz="1600" dirty="0">
                <a:solidFill>
                  <a:schemeClr val="accent6">
                    <a:lumMod val="75000"/>
                  </a:schemeClr>
                </a:solidFill>
              </a:rPr>
              <a:t>SHOW  table section</a:t>
            </a:r>
          </a:p>
        </p:txBody>
      </p:sp>
      <p:cxnSp>
        <p:nvCxnSpPr>
          <p:cNvPr id="46" name="Straight Connector 45">
            <a:extLst>
              <a:ext uri="{FF2B5EF4-FFF2-40B4-BE49-F238E27FC236}">
                <a16:creationId xmlns:a16="http://schemas.microsoft.com/office/drawing/2014/main" id="{41E8D2EA-37FC-434C-8756-A3D2C9F7586A}"/>
              </a:ext>
            </a:extLst>
          </p:cNvPr>
          <p:cNvCxnSpPr/>
          <p:nvPr/>
        </p:nvCxnSpPr>
        <p:spPr>
          <a:xfrm>
            <a:off x="3548405" y="3943914"/>
            <a:ext cx="709726"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7" name="Elbow Connector 46">
            <a:extLst>
              <a:ext uri="{FF2B5EF4-FFF2-40B4-BE49-F238E27FC236}">
                <a16:creationId xmlns:a16="http://schemas.microsoft.com/office/drawing/2014/main" id="{C04B0FD1-A344-A447-8E97-357B1CBCF866}"/>
              </a:ext>
            </a:extLst>
          </p:cNvPr>
          <p:cNvCxnSpPr>
            <a:cxnSpLocks/>
          </p:cNvCxnSpPr>
          <p:nvPr/>
        </p:nvCxnSpPr>
        <p:spPr>
          <a:xfrm rot="10800000" flipV="1">
            <a:off x="3510857" y="3943912"/>
            <a:ext cx="747277" cy="338555"/>
          </a:xfrm>
          <a:prstGeom prst="bentConnector3">
            <a:avLst>
              <a:gd name="adj1" fmla="val 148"/>
            </a:avLst>
          </a:prstGeom>
          <a:ln>
            <a:prstDash val="dash"/>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304DEBFF-2E32-3944-A4CB-31A90854BF7E}"/>
              </a:ext>
            </a:extLst>
          </p:cNvPr>
          <p:cNvSpPr txBox="1"/>
          <p:nvPr/>
        </p:nvSpPr>
        <p:spPr>
          <a:xfrm>
            <a:off x="3662525" y="3977051"/>
            <a:ext cx="1958375" cy="584775"/>
          </a:xfrm>
          <a:prstGeom prst="rect">
            <a:avLst/>
          </a:prstGeom>
          <a:noFill/>
        </p:spPr>
        <p:txBody>
          <a:bodyPr wrap="square" rtlCol="0">
            <a:spAutoFit/>
          </a:bodyPr>
          <a:lstStyle/>
          <a:p>
            <a:r>
              <a:rPr lang="en-US" sz="1600" dirty="0">
                <a:solidFill>
                  <a:schemeClr val="accent6">
                    <a:lumMod val="75000"/>
                  </a:schemeClr>
                </a:solidFill>
              </a:rPr>
              <a:t>POPULATE data in graph</a:t>
            </a:r>
          </a:p>
        </p:txBody>
      </p:sp>
      <p:sp>
        <p:nvSpPr>
          <p:cNvPr id="49" name="Rectangle 48">
            <a:extLst>
              <a:ext uri="{FF2B5EF4-FFF2-40B4-BE49-F238E27FC236}">
                <a16:creationId xmlns:a16="http://schemas.microsoft.com/office/drawing/2014/main" id="{7757FE30-6B96-BE46-84C1-70DE055B2097}"/>
              </a:ext>
            </a:extLst>
          </p:cNvPr>
          <p:cNvSpPr/>
          <p:nvPr/>
        </p:nvSpPr>
        <p:spPr>
          <a:xfrm>
            <a:off x="688045" y="576825"/>
            <a:ext cx="5374228"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Graph popup - Sequence Diagram – (Fetch Graph data) </a:t>
            </a:r>
          </a:p>
        </p:txBody>
      </p:sp>
      <p:cxnSp>
        <p:nvCxnSpPr>
          <p:cNvPr id="50" name="Straight Connector 49">
            <a:extLst>
              <a:ext uri="{FF2B5EF4-FFF2-40B4-BE49-F238E27FC236}">
                <a16:creationId xmlns:a16="http://schemas.microsoft.com/office/drawing/2014/main" id="{01F243FF-3887-264F-98E8-4F30193E0838}"/>
              </a:ext>
            </a:extLst>
          </p:cNvPr>
          <p:cNvCxnSpPr>
            <a:cxnSpLocks/>
          </p:cNvCxnSpPr>
          <p:nvPr/>
        </p:nvCxnSpPr>
        <p:spPr>
          <a:xfrm>
            <a:off x="690221" y="965200"/>
            <a:ext cx="5222457"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9357348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1069B468-9974-DF45-ADA4-891C257E2948}"/>
              </a:ext>
            </a:extLst>
          </p:cNvPr>
          <p:cNvGraphicFramePr>
            <a:graphicFrameLocks noGrp="1"/>
          </p:cNvGraphicFramePr>
          <p:nvPr>
            <p:extLst>
              <p:ext uri="{D42A27DB-BD31-4B8C-83A1-F6EECF244321}">
                <p14:modId xmlns:p14="http://schemas.microsoft.com/office/powerpoint/2010/main" val="45251199"/>
              </p:ext>
            </p:extLst>
          </p:nvPr>
        </p:nvGraphicFramePr>
        <p:xfrm>
          <a:off x="5689600" y="1066800"/>
          <a:ext cx="1625600" cy="731520"/>
        </p:xfrm>
        <a:graphic>
          <a:graphicData uri="http://schemas.openxmlformats.org/drawingml/2006/table">
            <a:tbl>
              <a:tblPr firstRow="1" bandRow="1">
                <a:tableStyleId>{21E4AEA4-8DFA-4A89-87EB-49C32662AFE0}</a:tableStyleId>
              </a:tblPr>
              <a:tblGrid>
                <a:gridCol w="1625600">
                  <a:extLst>
                    <a:ext uri="{9D8B030D-6E8A-4147-A177-3AD203B41FA5}">
                      <a16:colId xmlns:a16="http://schemas.microsoft.com/office/drawing/2014/main" val="261331639"/>
                    </a:ext>
                  </a:extLst>
                </a:gridCol>
              </a:tblGrid>
              <a:tr h="159173">
                <a:tc>
                  <a:txBody>
                    <a:bodyPr/>
                    <a:lstStyle/>
                    <a:p>
                      <a:r>
                        <a:rPr lang="en-US" dirty="0" err="1"/>
                        <a:t>ChannelId</a:t>
                      </a:r>
                      <a:endParaRPr lang="en-US" dirty="0"/>
                    </a:p>
                  </a:txBody>
                  <a:tcPr/>
                </a:tc>
                <a:extLst>
                  <a:ext uri="{0D108BD9-81ED-4DB2-BD59-A6C34878D82A}">
                    <a16:rowId xmlns:a16="http://schemas.microsoft.com/office/drawing/2014/main" val="3754745247"/>
                  </a:ext>
                </a:extLst>
              </a:tr>
              <a:tr h="159173">
                <a:tc>
                  <a:txBody>
                    <a:bodyPr/>
                    <a:lstStyle/>
                    <a:p>
                      <a:r>
                        <a:rPr lang="en-US" dirty="0" err="1"/>
                        <a:t>ChannelName</a:t>
                      </a:r>
                      <a:endParaRPr lang="en-US" dirty="0"/>
                    </a:p>
                  </a:txBody>
                  <a:tcPr/>
                </a:tc>
                <a:extLst>
                  <a:ext uri="{0D108BD9-81ED-4DB2-BD59-A6C34878D82A}">
                    <a16:rowId xmlns:a16="http://schemas.microsoft.com/office/drawing/2014/main" val="122712866"/>
                  </a:ext>
                </a:extLst>
              </a:tr>
            </a:tbl>
          </a:graphicData>
        </a:graphic>
      </p:graphicFrame>
      <p:sp>
        <p:nvSpPr>
          <p:cNvPr id="6" name="TextBox 5">
            <a:extLst>
              <a:ext uri="{FF2B5EF4-FFF2-40B4-BE49-F238E27FC236}">
                <a16:creationId xmlns:a16="http://schemas.microsoft.com/office/drawing/2014/main" id="{DCF3BBD0-9C85-E143-8C55-E1568228D0E7}"/>
              </a:ext>
            </a:extLst>
          </p:cNvPr>
          <p:cNvSpPr txBox="1"/>
          <p:nvPr/>
        </p:nvSpPr>
        <p:spPr>
          <a:xfrm>
            <a:off x="5689600" y="697468"/>
            <a:ext cx="1384300" cy="369332"/>
          </a:xfrm>
          <a:prstGeom prst="rect">
            <a:avLst/>
          </a:prstGeom>
          <a:noFill/>
        </p:spPr>
        <p:txBody>
          <a:bodyPr wrap="square" rtlCol="0">
            <a:spAutoFit/>
          </a:bodyPr>
          <a:lstStyle/>
          <a:p>
            <a:r>
              <a:rPr lang="en-US" dirty="0"/>
              <a:t>Channels</a:t>
            </a:r>
          </a:p>
        </p:txBody>
      </p:sp>
      <p:graphicFrame>
        <p:nvGraphicFramePr>
          <p:cNvPr id="7" name="Table 6">
            <a:extLst>
              <a:ext uri="{FF2B5EF4-FFF2-40B4-BE49-F238E27FC236}">
                <a16:creationId xmlns:a16="http://schemas.microsoft.com/office/drawing/2014/main" id="{8DD9D9BB-27C0-7D44-A7E9-C541320BEA75}"/>
              </a:ext>
            </a:extLst>
          </p:cNvPr>
          <p:cNvGraphicFramePr>
            <a:graphicFrameLocks noGrp="1"/>
          </p:cNvGraphicFramePr>
          <p:nvPr>
            <p:extLst>
              <p:ext uri="{D42A27DB-BD31-4B8C-83A1-F6EECF244321}">
                <p14:modId xmlns:p14="http://schemas.microsoft.com/office/powerpoint/2010/main" val="1961628556"/>
              </p:ext>
            </p:extLst>
          </p:nvPr>
        </p:nvGraphicFramePr>
        <p:xfrm>
          <a:off x="3314700" y="2506649"/>
          <a:ext cx="1847850" cy="1097280"/>
        </p:xfrm>
        <a:graphic>
          <a:graphicData uri="http://schemas.openxmlformats.org/drawingml/2006/table">
            <a:tbl>
              <a:tblPr firstRow="1" bandRow="1">
                <a:tableStyleId>{21E4AEA4-8DFA-4A89-87EB-49C32662AFE0}</a:tableStyleId>
              </a:tblPr>
              <a:tblGrid>
                <a:gridCol w="1847850">
                  <a:extLst>
                    <a:ext uri="{9D8B030D-6E8A-4147-A177-3AD203B41FA5}">
                      <a16:colId xmlns:a16="http://schemas.microsoft.com/office/drawing/2014/main" val="2219406638"/>
                    </a:ext>
                  </a:extLst>
                </a:gridCol>
              </a:tblGrid>
              <a:tr h="0">
                <a:tc>
                  <a:txBody>
                    <a:bodyPr/>
                    <a:lstStyle/>
                    <a:p>
                      <a:r>
                        <a:rPr lang="en-US" dirty="0" err="1"/>
                        <a:t>ProductId</a:t>
                      </a:r>
                      <a:endParaRPr lang="en-US" dirty="0"/>
                    </a:p>
                  </a:txBody>
                  <a:tcPr/>
                </a:tc>
                <a:extLst>
                  <a:ext uri="{0D108BD9-81ED-4DB2-BD59-A6C34878D82A}">
                    <a16:rowId xmlns:a16="http://schemas.microsoft.com/office/drawing/2014/main" val="1075601712"/>
                  </a:ext>
                </a:extLst>
              </a:tr>
              <a:tr h="0">
                <a:tc>
                  <a:txBody>
                    <a:bodyPr/>
                    <a:lstStyle/>
                    <a:p>
                      <a:r>
                        <a:rPr lang="en-US" dirty="0" err="1"/>
                        <a:t>ChannelId</a:t>
                      </a:r>
                      <a:endParaRPr lang="en-US" dirty="0"/>
                    </a:p>
                  </a:txBody>
                  <a:tcPr/>
                </a:tc>
                <a:extLst>
                  <a:ext uri="{0D108BD9-81ED-4DB2-BD59-A6C34878D82A}">
                    <a16:rowId xmlns:a16="http://schemas.microsoft.com/office/drawing/2014/main" val="1814811912"/>
                  </a:ext>
                </a:extLst>
              </a:tr>
              <a:tr h="0">
                <a:tc>
                  <a:txBody>
                    <a:bodyPr/>
                    <a:lstStyle/>
                    <a:p>
                      <a:r>
                        <a:rPr lang="en-US" dirty="0"/>
                        <a:t>ProductName</a:t>
                      </a:r>
                    </a:p>
                  </a:txBody>
                  <a:tcPr/>
                </a:tc>
                <a:extLst>
                  <a:ext uri="{0D108BD9-81ED-4DB2-BD59-A6C34878D82A}">
                    <a16:rowId xmlns:a16="http://schemas.microsoft.com/office/drawing/2014/main" val="3240128675"/>
                  </a:ext>
                </a:extLst>
              </a:tr>
            </a:tbl>
          </a:graphicData>
        </a:graphic>
      </p:graphicFrame>
      <p:sp>
        <p:nvSpPr>
          <p:cNvPr id="8" name="TextBox 7">
            <a:extLst>
              <a:ext uri="{FF2B5EF4-FFF2-40B4-BE49-F238E27FC236}">
                <a16:creationId xmlns:a16="http://schemas.microsoft.com/office/drawing/2014/main" id="{E4BAFAF9-80EC-2C41-9AAC-1D2164A9A326}"/>
              </a:ext>
            </a:extLst>
          </p:cNvPr>
          <p:cNvSpPr txBox="1"/>
          <p:nvPr/>
        </p:nvSpPr>
        <p:spPr>
          <a:xfrm>
            <a:off x="3314700" y="2137317"/>
            <a:ext cx="1720850" cy="369332"/>
          </a:xfrm>
          <a:prstGeom prst="rect">
            <a:avLst/>
          </a:prstGeom>
          <a:noFill/>
        </p:spPr>
        <p:txBody>
          <a:bodyPr wrap="square" rtlCol="0">
            <a:spAutoFit/>
          </a:bodyPr>
          <a:lstStyle/>
          <a:p>
            <a:r>
              <a:rPr lang="en-US" dirty="0"/>
              <a:t>Products</a:t>
            </a:r>
          </a:p>
        </p:txBody>
      </p:sp>
      <p:cxnSp>
        <p:nvCxnSpPr>
          <p:cNvPr id="10" name="Straight Arrow Connector 9">
            <a:extLst>
              <a:ext uri="{FF2B5EF4-FFF2-40B4-BE49-F238E27FC236}">
                <a16:creationId xmlns:a16="http://schemas.microsoft.com/office/drawing/2014/main" id="{36E8635B-14E2-264F-B1B5-587C3B87C9FC}"/>
              </a:ext>
            </a:extLst>
          </p:cNvPr>
          <p:cNvCxnSpPr>
            <a:cxnSpLocks/>
            <a:stCxn id="7" idx="3"/>
          </p:cNvCxnSpPr>
          <p:nvPr/>
        </p:nvCxnSpPr>
        <p:spPr>
          <a:xfrm flipV="1">
            <a:off x="5162550" y="1182795"/>
            <a:ext cx="527050" cy="18724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12" name="Table 11">
            <a:extLst>
              <a:ext uri="{FF2B5EF4-FFF2-40B4-BE49-F238E27FC236}">
                <a16:creationId xmlns:a16="http://schemas.microsoft.com/office/drawing/2014/main" id="{AD3B3C82-BE0E-834E-910D-AE30C41BD983}"/>
              </a:ext>
            </a:extLst>
          </p:cNvPr>
          <p:cNvGraphicFramePr>
            <a:graphicFrameLocks noGrp="1"/>
          </p:cNvGraphicFramePr>
          <p:nvPr>
            <p:extLst>
              <p:ext uri="{D42A27DB-BD31-4B8C-83A1-F6EECF244321}">
                <p14:modId xmlns:p14="http://schemas.microsoft.com/office/powerpoint/2010/main" val="725089501"/>
              </p:ext>
            </p:extLst>
          </p:nvPr>
        </p:nvGraphicFramePr>
        <p:xfrm>
          <a:off x="7721602" y="2459661"/>
          <a:ext cx="1847850" cy="1097280"/>
        </p:xfrm>
        <a:graphic>
          <a:graphicData uri="http://schemas.openxmlformats.org/drawingml/2006/table">
            <a:tbl>
              <a:tblPr firstRow="1" bandRow="1">
                <a:tableStyleId>{21E4AEA4-8DFA-4A89-87EB-49C32662AFE0}</a:tableStyleId>
              </a:tblPr>
              <a:tblGrid>
                <a:gridCol w="1847850">
                  <a:extLst>
                    <a:ext uri="{9D8B030D-6E8A-4147-A177-3AD203B41FA5}">
                      <a16:colId xmlns:a16="http://schemas.microsoft.com/office/drawing/2014/main" val="2219406638"/>
                    </a:ext>
                  </a:extLst>
                </a:gridCol>
              </a:tblGrid>
              <a:tr h="0">
                <a:tc>
                  <a:txBody>
                    <a:bodyPr/>
                    <a:lstStyle/>
                    <a:p>
                      <a:r>
                        <a:rPr lang="en-US" dirty="0"/>
                        <a:t>AttributeId</a:t>
                      </a:r>
                    </a:p>
                  </a:txBody>
                  <a:tcPr/>
                </a:tc>
                <a:extLst>
                  <a:ext uri="{0D108BD9-81ED-4DB2-BD59-A6C34878D82A}">
                    <a16:rowId xmlns:a16="http://schemas.microsoft.com/office/drawing/2014/main" val="1075601712"/>
                  </a:ext>
                </a:extLst>
              </a:tr>
              <a:tr h="0">
                <a:tc>
                  <a:txBody>
                    <a:bodyPr/>
                    <a:lstStyle/>
                    <a:p>
                      <a:r>
                        <a:rPr lang="en-US" dirty="0"/>
                        <a:t>Code</a:t>
                      </a:r>
                    </a:p>
                  </a:txBody>
                  <a:tcPr/>
                </a:tc>
                <a:extLst>
                  <a:ext uri="{0D108BD9-81ED-4DB2-BD59-A6C34878D82A}">
                    <a16:rowId xmlns:a16="http://schemas.microsoft.com/office/drawing/2014/main" val="1814811912"/>
                  </a:ext>
                </a:extLst>
              </a:tr>
              <a:tr h="0">
                <a:tc>
                  <a:txBody>
                    <a:bodyPr/>
                    <a:lstStyle/>
                    <a:p>
                      <a:r>
                        <a:rPr lang="en-US" dirty="0"/>
                        <a:t>Description</a:t>
                      </a:r>
                    </a:p>
                  </a:txBody>
                  <a:tcPr/>
                </a:tc>
                <a:extLst>
                  <a:ext uri="{0D108BD9-81ED-4DB2-BD59-A6C34878D82A}">
                    <a16:rowId xmlns:a16="http://schemas.microsoft.com/office/drawing/2014/main" val="3240128675"/>
                  </a:ext>
                </a:extLst>
              </a:tr>
            </a:tbl>
          </a:graphicData>
        </a:graphic>
      </p:graphicFrame>
      <p:sp>
        <p:nvSpPr>
          <p:cNvPr id="13" name="TextBox 12">
            <a:extLst>
              <a:ext uri="{FF2B5EF4-FFF2-40B4-BE49-F238E27FC236}">
                <a16:creationId xmlns:a16="http://schemas.microsoft.com/office/drawing/2014/main" id="{6B0874DC-77CC-5749-A378-95891CBAF797}"/>
              </a:ext>
            </a:extLst>
          </p:cNvPr>
          <p:cNvSpPr txBox="1"/>
          <p:nvPr/>
        </p:nvSpPr>
        <p:spPr>
          <a:xfrm>
            <a:off x="7721602" y="2090329"/>
            <a:ext cx="1720850" cy="369332"/>
          </a:xfrm>
          <a:prstGeom prst="rect">
            <a:avLst/>
          </a:prstGeom>
          <a:noFill/>
        </p:spPr>
        <p:txBody>
          <a:bodyPr wrap="square" rtlCol="0">
            <a:spAutoFit/>
          </a:bodyPr>
          <a:lstStyle/>
          <a:p>
            <a:r>
              <a:rPr lang="en-US" dirty="0"/>
              <a:t>Attributes</a:t>
            </a:r>
          </a:p>
        </p:txBody>
      </p:sp>
      <p:graphicFrame>
        <p:nvGraphicFramePr>
          <p:cNvPr id="14" name="Table 13">
            <a:extLst>
              <a:ext uri="{FF2B5EF4-FFF2-40B4-BE49-F238E27FC236}">
                <a16:creationId xmlns:a16="http://schemas.microsoft.com/office/drawing/2014/main" id="{FA52556F-8E77-AC45-92C4-38E460F1E0DE}"/>
              </a:ext>
            </a:extLst>
          </p:cNvPr>
          <p:cNvGraphicFramePr>
            <a:graphicFrameLocks noGrp="1"/>
          </p:cNvGraphicFramePr>
          <p:nvPr>
            <p:extLst>
              <p:ext uri="{D42A27DB-BD31-4B8C-83A1-F6EECF244321}">
                <p14:modId xmlns:p14="http://schemas.microsoft.com/office/powerpoint/2010/main" val="148708637"/>
              </p:ext>
            </p:extLst>
          </p:nvPr>
        </p:nvGraphicFramePr>
        <p:xfrm>
          <a:off x="889000" y="4498527"/>
          <a:ext cx="1981200" cy="1854200"/>
        </p:xfrm>
        <a:graphic>
          <a:graphicData uri="http://schemas.openxmlformats.org/drawingml/2006/table">
            <a:tbl>
              <a:tblPr firstRow="1" bandRow="1">
                <a:tableStyleId>{21E4AEA4-8DFA-4A89-87EB-49C32662AFE0}</a:tableStyleId>
              </a:tblPr>
              <a:tblGrid>
                <a:gridCol w="1981200">
                  <a:extLst>
                    <a:ext uri="{9D8B030D-6E8A-4147-A177-3AD203B41FA5}">
                      <a16:colId xmlns:a16="http://schemas.microsoft.com/office/drawing/2014/main" val="255192626"/>
                    </a:ext>
                  </a:extLst>
                </a:gridCol>
              </a:tblGrid>
              <a:tr h="370840">
                <a:tc>
                  <a:txBody>
                    <a:bodyPr/>
                    <a:lstStyle/>
                    <a:p>
                      <a:r>
                        <a:rPr lang="en-US" dirty="0" err="1"/>
                        <a:t>HistoryId</a:t>
                      </a:r>
                      <a:endParaRPr lang="en-US" dirty="0"/>
                    </a:p>
                  </a:txBody>
                  <a:tcPr/>
                </a:tc>
                <a:extLst>
                  <a:ext uri="{0D108BD9-81ED-4DB2-BD59-A6C34878D82A}">
                    <a16:rowId xmlns:a16="http://schemas.microsoft.com/office/drawing/2014/main" val="3385189213"/>
                  </a:ext>
                </a:extLst>
              </a:tr>
              <a:tr h="370840">
                <a:tc>
                  <a:txBody>
                    <a:bodyPr/>
                    <a:lstStyle/>
                    <a:p>
                      <a:r>
                        <a:rPr lang="en-US" dirty="0" err="1"/>
                        <a:t>ProductId</a:t>
                      </a:r>
                      <a:endParaRPr lang="en-US" dirty="0"/>
                    </a:p>
                  </a:txBody>
                  <a:tcPr/>
                </a:tc>
                <a:extLst>
                  <a:ext uri="{0D108BD9-81ED-4DB2-BD59-A6C34878D82A}">
                    <a16:rowId xmlns:a16="http://schemas.microsoft.com/office/drawing/2014/main" val="473486292"/>
                  </a:ext>
                </a:extLst>
              </a:tr>
              <a:tr h="370840">
                <a:tc>
                  <a:txBody>
                    <a:bodyPr/>
                    <a:lstStyle/>
                    <a:p>
                      <a:r>
                        <a:rPr lang="en-US" dirty="0"/>
                        <a:t>Date</a:t>
                      </a:r>
                    </a:p>
                  </a:txBody>
                  <a:tcPr/>
                </a:tc>
                <a:extLst>
                  <a:ext uri="{0D108BD9-81ED-4DB2-BD59-A6C34878D82A}">
                    <a16:rowId xmlns:a16="http://schemas.microsoft.com/office/drawing/2014/main" val="3970786489"/>
                  </a:ext>
                </a:extLst>
              </a:tr>
              <a:tr h="370840">
                <a:tc>
                  <a:txBody>
                    <a:bodyPr/>
                    <a:lstStyle/>
                    <a:p>
                      <a:r>
                        <a:rPr lang="en-US" dirty="0"/>
                        <a:t>AttributeId</a:t>
                      </a:r>
                    </a:p>
                  </a:txBody>
                  <a:tcPr/>
                </a:tc>
                <a:extLst>
                  <a:ext uri="{0D108BD9-81ED-4DB2-BD59-A6C34878D82A}">
                    <a16:rowId xmlns:a16="http://schemas.microsoft.com/office/drawing/2014/main" val="939338763"/>
                  </a:ext>
                </a:extLst>
              </a:tr>
              <a:tr h="370840">
                <a:tc>
                  <a:txBody>
                    <a:bodyPr/>
                    <a:lstStyle/>
                    <a:p>
                      <a:r>
                        <a:rPr lang="en-US" dirty="0"/>
                        <a:t>Quantity</a:t>
                      </a:r>
                    </a:p>
                  </a:txBody>
                  <a:tcPr/>
                </a:tc>
                <a:extLst>
                  <a:ext uri="{0D108BD9-81ED-4DB2-BD59-A6C34878D82A}">
                    <a16:rowId xmlns:a16="http://schemas.microsoft.com/office/drawing/2014/main" val="803473620"/>
                  </a:ext>
                </a:extLst>
              </a:tr>
            </a:tbl>
          </a:graphicData>
        </a:graphic>
      </p:graphicFrame>
      <p:sp>
        <p:nvSpPr>
          <p:cNvPr id="15" name="TextBox 14">
            <a:extLst>
              <a:ext uri="{FF2B5EF4-FFF2-40B4-BE49-F238E27FC236}">
                <a16:creationId xmlns:a16="http://schemas.microsoft.com/office/drawing/2014/main" id="{FB2700F6-C6E8-EA46-8BC2-A3AD7C39E158}"/>
              </a:ext>
            </a:extLst>
          </p:cNvPr>
          <p:cNvSpPr txBox="1"/>
          <p:nvPr/>
        </p:nvSpPr>
        <p:spPr>
          <a:xfrm>
            <a:off x="869950" y="4129195"/>
            <a:ext cx="1720850" cy="369332"/>
          </a:xfrm>
          <a:prstGeom prst="rect">
            <a:avLst/>
          </a:prstGeom>
          <a:noFill/>
        </p:spPr>
        <p:txBody>
          <a:bodyPr wrap="square" rtlCol="0">
            <a:spAutoFit/>
          </a:bodyPr>
          <a:lstStyle/>
          <a:p>
            <a:r>
              <a:rPr lang="en-US" dirty="0" err="1"/>
              <a:t>SalesHistory</a:t>
            </a:r>
            <a:endParaRPr lang="en-US" dirty="0"/>
          </a:p>
        </p:txBody>
      </p:sp>
      <p:graphicFrame>
        <p:nvGraphicFramePr>
          <p:cNvPr id="16" name="Table 15">
            <a:extLst>
              <a:ext uri="{FF2B5EF4-FFF2-40B4-BE49-F238E27FC236}">
                <a16:creationId xmlns:a16="http://schemas.microsoft.com/office/drawing/2014/main" id="{107E6FE0-003C-214E-AECF-AE328864B945}"/>
              </a:ext>
            </a:extLst>
          </p:cNvPr>
          <p:cNvGraphicFramePr>
            <a:graphicFrameLocks noGrp="1"/>
          </p:cNvGraphicFramePr>
          <p:nvPr>
            <p:extLst>
              <p:ext uri="{D42A27DB-BD31-4B8C-83A1-F6EECF244321}">
                <p14:modId xmlns:p14="http://schemas.microsoft.com/office/powerpoint/2010/main" val="1378220388"/>
              </p:ext>
            </p:extLst>
          </p:nvPr>
        </p:nvGraphicFramePr>
        <p:xfrm>
          <a:off x="8375652" y="4398340"/>
          <a:ext cx="1981200" cy="1854200"/>
        </p:xfrm>
        <a:graphic>
          <a:graphicData uri="http://schemas.openxmlformats.org/drawingml/2006/table">
            <a:tbl>
              <a:tblPr firstRow="1" bandRow="1">
                <a:tableStyleId>{21E4AEA4-8DFA-4A89-87EB-49C32662AFE0}</a:tableStyleId>
              </a:tblPr>
              <a:tblGrid>
                <a:gridCol w="1981200">
                  <a:extLst>
                    <a:ext uri="{9D8B030D-6E8A-4147-A177-3AD203B41FA5}">
                      <a16:colId xmlns:a16="http://schemas.microsoft.com/office/drawing/2014/main" val="255192626"/>
                    </a:ext>
                  </a:extLst>
                </a:gridCol>
              </a:tblGrid>
              <a:tr h="370840">
                <a:tc>
                  <a:txBody>
                    <a:bodyPr/>
                    <a:lstStyle/>
                    <a:p>
                      <a:r>
                        <a:rPr lang="en-US" dirty="0" err="1"/>
                        <a:t>HistoryId</a:t>
                      </a:r>
                      <a:endParaRPr lang="en-US" dirty="0"/>
                    </a:p>
                  </a:txBody>
                  <a:tcPr/>
                </a:tc>
                <a:extLst>
                  <a:ext uri="{0D108BD9-81ED-4DB2-BD59-A6C34878D82A}">
                    <a16:rowId xmlns:a16="http://schemas.microsoft.com/office/drawing/2014/main" val="3385189213"/>
                  </a:ext>
                </a:extLst>
              </a:tr>
              <a:tr h="370840">
                <a:tc>
                  <a:txBody>
                    <a:bodyPr/>
                    <a:lstStyle/>
                    <a:p>
                      <a:r>
                        <a:rPr lang="en-US" dirty="0" err="1"/>
                        <a:t>ProductId</a:t>
                      </a:r>
                      <a:endParaRPr lang="en-US" dirty="0"/>
                    </a:p>
                  </a:txBody>
                  <a:tcPr/>
                </a:tc>
                <a:extLst>
                  <a:ext uri="{0D108BD9-81ED-4DB2-BD59-A6C34878D82A}">
                    <a16:rowId xmlns:a16="http://schemas.microsoft.com/office/drawing/2014/main" val="473486292"/>
                  </a:ext>
                </a:extLst>
              </a:tr>
              <a:tr h="370840">
                <a:tc>
                  <a:txBody>
                    <a:bodyPr/>
                    <a:lstStyle/>
                    <a:p>
                      <a:r>
                        <a:rPr lang="en-US" dirty="0"/>
                        <a:t>Date</a:t>
                      </a:r>
                    </a:p>
                  </a:txBody>
                  <a:tcPr/>
                </a:tc>
                <a:extLst>
                  <a:ext uri="{0D108BD9-81ED-4DB2-BD59-A6C34878D82A}">
                    <a16:rowId xmlns:a16="http://schemas.microsoft.com/office/drawing/2014/main" val="3970786489"/>
                  </a:ext>
                </a:extLst>
              </a:tr>
              <a:tr h="370840">
                <a:tc>
                  <a:txBody>
                    <a:bodyPr/>
                    <a:lstStyle/>
                    <a:p>
                      <a:r>
                        <a:rPr lang="en-US" dirty="0"/>
                        <a:t>AttributeId</a:t>
                      </a:r>
                    </a:p>
                  </a:txBody>
                  <a:tcPr/>
                </a:tc>
                <a:extLst>
                  <a:ext uri="{0D108BD9-81ED-4DB2-BD59-A6C34878D82A}">
                    <a16:rowId xmlns:a16="http://schemas.microsoft.com/office/drawing/2014/main" val="939338763"/>
                  </a:ext>
                </a:extLst>
              </a:tr>
              <a:tr h="370840">
                <a:tc>
                  <a:txBody>
                    <a:bodyPr/>
                    <a:lstStyle/>
                    <a:p>
                      <a:r>
                        <a:rPr lang="en-US" dirty="0"/>
                        <a:t>Quantity</a:t>
                      </a:r>
                    </a:p>
                  </a:txBody>
                  <a:tcPr/>
                </a:tc>
                <a:extLst>
                  <a:ext uri="{0D108BD9-81ED-4DB2-BD59-A6C34878D82A}">
                    <a16:rowId xmlns:a16="http://schemas.microsoft.com/office/drawing/2014/main" val="803473620"/>
                  </a:ext>
                </a:extLst>
              </a:tr>
            </a:tbl>
          </a:graphicData>
        </a:graphic>
      </p:graphicFrame>
      <p:sp>
        <p:nvSpPr>
          <p:cNvPr id="17" name="TextBox 16">
            <a:extLst>
              <a:ext uri="{FF2B5EF4-FFF2-40B4-BE49-F238E27FC236}">
                <a16:creationId xmlns:a16="http://schemas.microsoft.com/office/drawing/2014/main" id="{299F04E9-6986-844D-8B81-21B495713B01}"/>
              </a:ext>
            </a:extLst>
          </p:cNvPr>
          <p:cNvSpPr txBox="1"/>
          <p:nvPr/>
        </p:nvSpPr>
        <p:spPr>
          <a:xfrm>
            <a:off x="8356602" y="4029008"/>
            <a:ext cx="1720850" cy="369332"/>
          </a:xfrm>
          <a:prstGeom prst="rect">
            <a:avLst/>
          </a:prstGeom>
          <a:noFill/>
        </p:spPr>
        <p:txBody>
          <a:bodyPr wrap="square" rtlCol="0">
            <a:spAutoFit/>
          </a:bodyPr>
          <a:lstStyle/>
          <a:p>
            <a:r>
              <a:rPr lang="en-US" dirty="0" err="1"/>
              <a:t>SalesForecast</a:t>
            </a:r>
            <a:endParaRPr lang="en-US" dirty="0"/>
          </a:p>
        </p:txBody>
      </p:sp>
      <p:cxnSp>
        <p:nvCxnSpPr>
          <p:cNvPr id="20" name="Straight Arrow Connector 19">
            <a:extLst>
              <a:ext uri="{FF2B5EF4-FFF2-40B4-BE49-F238E27FC236}">
                <a16:creationId xmlns:a16="http://schemas.microsoft.com/office/drawing/2014/main" id="{8E01DC54-BD50-8D4E-BFB6-6220455B44FE}"/>
              </a:ext>
            </a:extLst>
          </p:cNvPr>
          <p:cNvCxnSpPr/>
          <p:nvPr/>
        </p:nvCxnSpPr>
        <p:spPr>
          <a:xfrm flipV="1">
            <a:off x="2870200" y="2692400"/>
            <a:ext cx="444500" cy="2336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E8F9C24-557E-3A44-8D96-3CB2619B2542}"/>
              </a:ext>
            </a:extLst>
          </p:cNvPr>
          <p:cNvCxnSpPr/>
          <p:nvPr/>
        </p:nvCxnSpPr>
        <p:spPr>
          <a:xfrm flipV="1">
            <a:off x="2870200" y="2603500"/>
            <a:ext cx="4851402" cy="3187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9FE459E-0892-8D4E-9B66-10C42FAD6ECE}"/>
              </a:ext>
            </a:extLst>
          </p:cNvPr>
          <p:cNvCxnSpPr/>
          <p:nvPr/>
        </p:nvCxnSpPr>
        <p:spPr>
          <a:xfrm flipH="1" flipV="1">
            <a:off x="5162550" y="2692400"/>
            <a:ext cx="3194052" cy="2247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A0A2EFB-64AC-8946-9FED-18F27CEEC4E9}"/>
              </a:ext>
            </a:extLst>
          </p:cNvPr>
          <p:cNvCxnSpPr/>
          <p:nvPr/>
        </p:nvCxnSpPr>
        <p:spPr>
          <a:xfrm flipH="1" flipV="1">
            <a:off x="7721602" y="2603500"/>
            <a:ext cx="635000" cy="3187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CF18B4FB-9D95-D34F-BD06-43E0FCC30BEB}"/>
              </a:ext>
            </a:extLst>
          </p:cNvPr>
          <p:cNvSpPr/>
          <p:nvPr/>
        </p:nvSpPr>
        <p:spPr>
          <a:xfrm>
            <a:off x="416534" y="313239"/>
            <a:ext cx="2303837"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DB Design - MongoDB </a:t>
            </a:r>
          </a:p>
        </p:txBody>
      </p:sp>
      <p:cxnSp>
        <p:nvCxnSpPr>
          <p:cNvPr id="28" name="Straight Connector 27">
            <a:extLst>
              <a:ext uri="{FF2B5EF4-FFF2-40B4-BE49-F238E27FC236}">
                <a16:creationId xmlns:a16="http://schemas.microsoft.com/office/drawing/2014/main" id="{04A1ECF0-D952-6C48-9CE3-DFBB1C9090D1}"/>
              </a:ext>
            </a:extLst>
          </p:cNvPr>
          <p:cNvCxnSpPr/>
          <p:nvPr/>
        </p:nvCxnSpPr>
        <p:spPr>
          <a:xfrm>
            <a:off x="512421" y="682571"/>
            <a:ext cx="4865560"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16642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3789239-F96C-474A-99A2-DAF119B874E2}"/>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5E66073D-C00A-7E4F-BB58-7DE57E54D9C3}"/>
              </a:ext>
            </a:extLst>
          </p:cNvPr>
          <p:cNvSpPr/>
          <p:nvPr/>
        </p:nvSpPr>
        <p:spPr>
          <a:xfrm>
            <a:off x="555126" y="595868"/>
            <a:ext cx="2643031"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Use Case Implementation </a:t>
            </a:r>
          </a:p>
        </p:txBody>
      </p:sp>
      <p:sp>
        <p:nvSpPr>
          <p:cNvPr id="6" name="TextBox 5">
            <a:extLst>
              <a:ext uri="{FF2B5EF4-FFF2-40B4-BE49-F238E27FC236}">
                <a16:creationId xmlns:a16="http://schemas.microsoft.com/office/drawing/2014/main" id="{E39E1D9D-FE9B-1D46-BDDF-DAB23E3C95BE}"/>
              </a:ext>
            </a:extLst>
          </p:cNvPr>
          <p:cNvSpPr txBox="1"/>
          <p:nvPr/>
        </p:nvSpPr>
        <p:spPr>
          <a:xfrm>
            <a:off x="690221" y="1290181"/>
            <a:ext cx="9944375" cy="3416320"/>
          </a:xfrm>
          <a:prstGeom prst="rect">
            <a:avLst/>
          </a:prstGeom>
          <a:noFill/>
        </p:spPr>
        <p:txBody>
          <a:bodyPr wrap="square" rtlCol="0">
            <a:spAutoFit/>
          </a:bodyPr>
          <a:lstStyle/>
          <a:p>
            <a:r>
              <a:rPr lang="en-US" dirty="0"/>
              <a:t>ABC Corp sales electronic products via 3 channels – “Direct Store Order”, “Direct Online Sales” and “Phone Order” . It’s sales department generates a CSV file of weekly sales of their product every week. For every week they also calculate a set of attributes like “Net Unit”, “Last Year”, “Year Over Year”, “Week Over Year” etc. This generated csv file is handed over to the analyst team.</a:t>
            </a:r>
          </a:p>
          <a:p>
            <a:endParaRPr lang="en-US" dirty="0"/>
          </a:p>
          <a:p>
            <a:r>
              <a:rPr lang="en-US" dirty="0"/>
              <a:t>The analyst team feeds the CSV file to web application “Forecast App” via it’s Admin interface. The web application runs ARIMA model on “Net Unit” attribute for each product based on the sales history of attribute “Net Unit” and forecasts the expected sales for a FUTURE year.</a:t>
            </a:r>
          </a:p>
          <a:p>
            <a:endParaRPr lang="en-US" dirty="0"/>
          </a:p>
          <a:p>
            <a:r>
              <a:rPr lang="en-US" dirty="0"/>
              <a:t>Warehouse department can log into the same web application and view the predicted sales for a future year based on the selection of Historical data. They can also see a graphical representation of the projected sales to enable them have enough inventory.</a:t>
            </a:r>
          </a:p>
        </p:txBody>
      </p:sp>
    </p:spTree>
    <p:extLst>
      <p:ext uri="{BB962C8B-B14F-4D97-AF65-F5344CB8AC3E}">
        <p14:creationId xmlns:p14="http://schemas.microsoft.com/office/powerpoint/2010/main" val="37210188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52" name="Straight Connector 51">
            <a:extLst>
              <a:ext uri="{FF2B5EF4-FFF2-40B4-BE49-F238E27FC236}">
                <a16:creationId xmlns:a16="http://schemas.microsoft.com/office/drawing/2014/main" id="{CFB56643-6B34-D347-9067-E9255C02E875}"/>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3" name="Rectangle 52">
            <a:extLst>
              <a:ext uri="{FF2B5EF4-FFF2-40B4-BE49-F238E27FC236}">
                <a16:creationId xmlns:a16="http://schemas.microsoft.com/office/drawing/2014/main" id="{95095A38-D543-7D43-B733-FAFD08581860}"/>
              </a:ext>
            </a:extLst>
          </p:cNvPr>
          <p:cNvSpPr/>
          <p:nvPr/>
        </p:nvSpPr>
        <p:spPr>
          <a:xfrm>
            <a:off x="549572" y="561360"/>
            <a:ext cx="5146858"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Achievements: Built on the principle of Business 4.0</a:t>
            </a:r>
          </a:p>
        </p:txBody>
      </p:sp>
      <p:grpSp>
        <p:nvGrpSpPr>
          <p:cNvPr id="70" name="Group 69">
            <a:extLst>
              <a:ext uri="{FF2B5EF4-FFF2-40B4-BE49-F238E27FC236}">
                <a16:creationId xmlns:a16="http://schemas.microsoft.com/office/drawing/2014/main" id="{8425D67F-0174-2C40-A956-3F99464A853C}"/>
              </a:ext>
            </a:extLst>
          </p:cNvPr>
          <p:cNvGrpSpPr/>
          <p:nvPr/>
        </p:nvGrpSpPr>
        <p:grpSpPr>
          <a:xfrm>
            <a:off x="1613039" y="1116144"/>
            <a:ext cx="8632492" cy="4782807"/>
            <a:chOff x="1613039" y="1116144"/>
            <a:chExt cx="8632492" cy="4782807"/>
          </a:xfrm>
        </p:grpSpPr>
        <p:sp>
          <p:nvSpPr>
            <p:cNvPr id="7" name="Oval 6">
              <a:extLst>
                <a:ext uri="{FF2B5EF4-FFF2-40B4-BE49-F238E27FC236}">
                  <a16:creationId xmlns:a16="http://schemas.microsoft.com/office/drawing/2014/main" id="{632664C6-863A-D84B-9C01-5A2D00ABE4E2}"/>
                </a:ext>
              </a:extLst>
            </p:cNvPr>
            <p:cNvSpPr>
              <a:spLocks noChangeAspect="1"/>
            </p:cNvSpPr>
            <p:nvPr/>
          </p:nvSpPr>
          <p:spPr>
            <a:xfrm rot="20481723">
              <a:off x="5152566" y="4301288"/>
              <a:ext cx="137160" cy="137160"/>
            </a:xfrm>
            <a:prstGeom prst="ellipse">
              <a:avLst/>
            </a:prstGeom>
            <a:solidFill>
              <a:srgbClr val="88B8E0"/>
            </a:solidFill>
            <a:ln w="15875" cap="rnd">
              <a:no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alibri" panose="020F0502020204030204" pitchFamily="34" charset="0"/>
              </a:endParaRPr>
            </a:p>
          </p:txBody>
        </p:sp>
        <p:sp>
          <p:nvSpPr>
            <p:cNvPr id="10" name="Oval 9">
              <a:extLst>
                <a:ext uri="{FF2B5EF4-FFF2-40B4-BE49-F238E27FC236}">
                  <a16:creationId xmlns:a16="http://schemas.microsoft.com/office/drawing/2014/main" id="{9C68953A-4414-B441-9F64-B480F09A7961}"/>
                </a:ext>
              </a:extLst>
            </p:cNvPr>
            <p:cNvSpPr>
              <a:spLocks noChangeAspect="1"/>
            </p:cNvSpPr>
            <p:nvPr/>
          </p:nvSpPr>
          <p:spPr>
            <a:xfrm rot="20481723">
              <a:off x="5243649" y="3159113"/>
              <a:ext cx="137160" cy="137160"/>
            </a:xfrm>
            <a:prstGeom prst="ellipse">
              <a:avLst/>
            </a:prstGeom>
            <a:solidFill>
              <a:srgbClr val="88B8E0"/>
            </a:solidFill>
            <a:ln w="15875" cap="rnd">
              <a:no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alibri" panose="020F0502020204030204" pitchFamily="34" charset="0"/>
              </a:endParaRPr>
            </a:p>
          </p:txBody>
        </p:sp>
        <p:cxnSp>
          <p:nvCxnSpPr>
            <p:cNvPr id="11" name="Straight Connector 10">
              <a:extLst>
                <a:ext uri="{FF2B5EF4-FFF2-40B4-BE49-F238E27FC236}">
                  <a16:creationId xmlns:a16="http://schemas.microsoft.com/office/drawing/2014/main" id="{A23E8AFC-C580-9047-BC05-10E8165A2B8A}"/>
                </a:ext>
              </a:extLst>
            </p:cNvPr>
            <p:cNvCxnSpPr>
              <a:cxnSpLocks/>
            </p:cNvCxnSpPr>
            <p:nvPr/>
          </p:nvCxnSpPr>
          <p:spPr>
            <a:xfrm>
              <a:off x="1625381" y="2963710"/>
              <a:ext cx="3373349" cy="0"/>
            </a:xfrm>
            <a:prstGeom prst="line">
              <a:avLst/>
            </a:prstGeom>
            <a:ln w="22225" cap="rnd">
              <a:gradFill flip="none" rotWithShape="1">
                <a:gsLst>
                  <a:gs pos="0">
                    <a:srgbClr val="6FAADB">
                      <a:alpha val="0"/>
                      <a:lumMod val="0"/>
                    </a:srgbClr>
                  </a:gs>
                  <a:gs pos="78748">
                    <a:srgbClr val="6FAADB"/>
                  </a:gs>
                  <a:gs pos="26000">
                    <a:srgbClr val="6FAADB"/>
                  </a:gs>
                  <a:gs pos="100000">
                    <a:srgbClr val="6FAADB">
                      <a:alpha val="0"/>
                    </a:srgbClr>
                  </a:gs>
                </a:gsLst>
                <a:lin ang="10800000" scaled="1"/>
                <a:tileRect/>
              </a:grad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66906EB-FD69-EA4F-B77C-FA2DED1BB1CD}"/>
                </a:ext>
              </a:extLst>
            </p:cNvPr>
            <p:cNvCxnSpPr>
              <a:cxnSpLocks/>
            </p:cNvCxnSpPr>
            <p:nvPr/>
          </p:nvCxnSpPr>
          <p:spPr>
            <a:xfrm>
              <a:off x="4990174" y="2966113"/>
              <a:ext cx="296134" cy="232677"/>
            </a:xfrm>
            <a:prstGeom prst="line">
              <a:avLst/>
            </a:prstGeom>
            <a:ln w="22225" cap="rnd">
              <a:gradFill flip="none" rotWithShape="1">
                <a:gsLst>
                  <a:gs pos="0">
                    <a:srgbClr val="6FAADB">
                      <a:alpha val="0"/>
                    </a:srgbClr>
                  </a:gs>
                  <a:gs pos="78748">
                    <a:srgbClr val="6FAADB"/>
                  </a:gs>
                  <a:gs pos="26000">
                    <a:srgbClr val="6FAADB"/>
                  </a:gs>
                  <a:gs pos="100000">
                    <a:srgbClr val="6FAADB">
                      <a:alpha val="0"/>
                    </a:srgbClr>
                  </a:gs>
                </a:gsLst>
                <a:lin ang="10800000" scaled="1"/>
                <a:tileRect/>
              </a:grad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3277862B-EDD1-DC46-AF39-7F39EF94529A}"/>
                </a:ext>
              </a:extLst>
            </p:cNvPr>
            <p:cNvSpPr>
              <a:spLocks noChangeAspect="1"/>
            </p:cNvSpPr>
            <p:nvPr/>
          </p:nvSpPr>
          <p:spPr>
            <a:xfrm rot="20481723">
              <a:off x="6511616" y="4304955"/>
              <a:ext cx="137160" cy="137160"/>
            </a:xfrm>
            <a:prstGeom prst="ellipse">
              <a:avLst/>
            </a:prstGeom>
            <a:solidFill>
              <a:srgbClr val="88B8E0"/>
            </a:solidFill>
            <a:ln w="15875" cap="rnd">
              <a:no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alibri" panose="020F0502020204030204" pitchFamily="34" charset="0"/>
              </a:endParaRPr>
            </a:p>
          </p:txBody>
        </p:sp>
        <p:cxnSp>
          <p:nvCxnSpPr>
            <p:cNvPr id="15" name="Straight Connector 14">
              <a:extLst>
                <a:ext uri="{FF2B5EF4-FFF2-40B4-BE49-F238E27FC236}">
                  <a16:creationId xmlns:a16="http://schemas.microsoft.com/office/drawing/2014/main" id="{F3B0E117-5E04-8246-8DBB-4327184D3C47}"/>
                </a:ext>
              </a:extLst>
            </p:cNvPr>
            <p:cNvCxnSpPr>
              <a:cxnSpLocks/>
            </p:cNvCxnSpPr>
            <p:nvPr/>
          </p:nvCxnSpPr>
          <p:spPr>
            <a:xfrm flipV="1">
              <a:off x="6883955" y="4634746"/>
              <a:ext cx="2867368" cy="5364"/>
            </a:xfrm>
            <a:prstGeom prst="line">
              <a:avLst/>
            </a:prstGeom>
            <a:ln w="22225" cap="rnd">
              <a:gradFill flip="none" rotWithShape="1">
                <a:gsLst>
                  <a:gs pos="0">
                    <a:srgbClr val="6FAADB">
                      <a:alpha val="0"/>
                      <a:lumMod val="0"/>
                    </a:srgbClr>
                  </a:gs>
                  <a:gs pos="78748">
                    <a:srgbClr val="6FAADB"/>
                  </a:gs>
                  <a:gs pos="26000">
                    <a:srgbClr val="6FAADB"/>
                  </a:gs>
                  <a:gs pos="100000">
                    <a:srgbClr val="6FAADB">
                      <a:alpha val="0"/>
                    </a:srgbClr>
                  </a:gs>
                </a:gsLst>
                <a:lin ang="10800000" scaled="1"/>
                <a:tileRect/>
              </a:grad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656242B-1554-F849-9E5E-E26AFA82C50F}"/>
                </a:ext>
              </a:extLst>
            </p:cNvPr>
            <p:cNvCxnSpPr>
              <a:cxnSpLocks/>
            </p:cNvCxnSpPr>
            <p:nvPr/>
          </p:nvCxnSpPr>
          <p:spPr>
            <a:xfrm>
              <a:off x="6622764" y="4442445"/>
              <a:ext cx="245316" cy="187061"/>
            </a:xfrm>
            <a:prstGeom prst="line">
              <a:avLst/>
            </a:prstGeom>
            <a:ln w="22225" cap="rnd">
              <a:gradFill flip="none" rotWithShape="1">
                <a:gsLst>
                  <a:gs pos="0">
                    <a:srgbClr val="6FAADB">
                      <a:alpha val="0"/>
                    </a:srgbClr>
                  </a:gs>
                  <a:gs pos="78748">
                    <a:srgbClr val="6FAADB"/>
                  </a:gs>
                  <a:gs pos="26000">
                    <a:srgbClr val="6FAADB"/>
                  </a:gs>
                  <a:gs pos="100000">
                    <a:srgbClr val="6FAADB">
                      <a:alpha val="0"/>
                    </a:srgbClr>
                  </a:gs>
                </a:gsLst>
                <a:lin ang="10800000" scaled="1"/>
                <a:tileRect/>
              </a:grad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8A5E3C-4ADC-2442-8145-0FE5A796D422}"/>
                </a:ext>
              </a:extLst>
            </p:cNvPr>
            <p:cNvCxnSpPr>
              <a:cxnSpLocks/>
            </p:cNvCxnSpPr>
            <p:nvPr/>
          </p:nvCxnSpPr>
          <p:spPr>
            <a:xfrm>
              <a:off x="6914979" y="2963710"/>
              <a:ext cx="3330552" cy="0"/>
            </a:xfrm>
            <a:prstGeom prst="line">
              <a:avLst/>
            </a:prstGeom>
            <a:ln w="22225" cap="rnd">
              <a:gradFill flip="none" rotWithShape="1">
                <a:gsLst>
                  <a:gs pos="0">
                    <a:srgbClr val="6FAADB">
                      <a:alpha val="0"/>
                      <a:lumMod val="0"/>
                    </a:srgbClr>
                  </a:gs>
                  <a:gs pos="78748">
                    <a:srgbClr val="6FAADB"/>
                  </a:gs>
                  <a:gs pos="26000">
                    <a:srgbClr val="6FAADB"/>
                  </a:gs>
                  <a:gs pos="100000">
                    <a:srgbClr val="6FAADB">
                      <a:alpha val="0"/>
                    </a:srgbClr>
                  </a:gs>
                </a:gsLst>
                <a:lin ang="10800000" scaled="1"/>
                <a:tileRect/>
              </a:grad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8E4DCC58-3A74-8C43-8E1F-337366021C3D}"/>
                </a:ext>
              </a:extLst>
            </p:cNvPr>
            <p:cNvSpPr>
              <a:spLocks noChangeAspect="1"/>
            </p:cNvSpPr>
            <p:nvPr/>
          </p:nvSpPr>
          <p:spPr>
            <a:xfrm rot="20481723">
              <a:off x="6461559" y="3166973"/>
              <a:ext cx="137160" cy="137160"/>
            </a:xfrm>
            <a:prstGeom prst="ellipse">
              <a:avLst/>
            </a:prstGeom>
            <a:solidFill>
              <a:srgbClr val="88B8E0"/>
            </a:solidFill>
            <a:ln w="15875" cap="rnd">
              <a:no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alibri" panose="020F0502020204030204" pitchFamily="34" charset="0"/>
              </a:endParaRPr>
            </a:p>
          </p:txBody>
        </p:sp>
        <p:cxnSp>
          <p:nvCxnSpPr>
            <p:cNvPr id="20" name="Straight Connector 19">
              <a:extLst>
                <a:ext uri="{FF2B5EF4-FFF2-40B4-BE49-F238E27FC236}">
                  <a16:creationId xmlns:a16="http://schemas.microsoft.com/office/drawing/2014/main" id="{8260AC22-3A6F-654F-B805-EE335071E12C}"/>
                </a:ext>
              </a:extLst>
            </p:cNvPr>
            <p:cNvCxnSpPr>
              <a:cxnSpLocks/>
            </p:cNvCxnSpPr>
            <p:nvPr/>
          </p:nvCxnSpPr>
          <p:spPr>
            <a:xfrm flipH="1">
              <a:off x="6533476" y="2967893"/>
              <a:ext cx="371929" cy="260350"/>
            </a:xfrm>
            <a:prstGeom prst="line">
              <a:avLst/>
            </a:prstGeom>
            <a:ln w="22225" cap="rnd">
              <a:gradFill flip="none" rotWithShape="1">
                <a:gsLst>
                  <a:gs pos="0">
                    <a:srgbClr val="6FAADB">
                      <a:alpha val="0"/>
                    </a:srgbClr>
                  </a:gs>
                  <a:gs pos="78748">
                    <a:srgbClr val="6FAADB"/>
                  </a:gs>
                  <a:gs pos="26000">
                    <a:srgbClr val="6FAADB"/>
                  </a:gs>
                  <a:gs pos="100000">
                    <a:srgbClr val="6FAADB">
                      <a:alpha val="0"/>
                    </a:srgbClr>
                  </a:gs>
                </a:gsLst>
                <a:lin ang="10800000" scaled="1"/>
                <a:tileRect/>
              </a:grad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32CC9FA6-36A1-7E4A-B84D-EFE12472B603}"/>
                </a:ext>
              </a:extLst>
            </p:cNvPr>
            <p:cNvGrpSpPr/>
            <p:nvPr/>
          </p:nvGrpSpPr>
          <p:grpSpPr>
            <a:xfrm>
              <a:off x="8257949" y="3161656"/>
              <a:ext cx="228171" cy="233736"/>
              <a:chOff x="3689778" y="4778954"/>
              <a:chExt cx="228171" cy="233736"/>
            </a:xfrm>
          </p:grpSpPr>
          <p:sp>
            <p:nvSpPr>
              <p:cNvPr id="25" name="Oval 24">
                <a:extLst>
                  <a:ext uri="{FF2B5EF4-FFF2-40B4-BE49-F238E27FC236}">
                    <a16:creationId xmlns:a16="http://schemas.microsoft.com/office/drawing/2014/main" id="{C30E1B91-4B99-AF40-89E4-1714133B9068}"/>
                  </a:ext>
                </a:extLst>
              </p:cNvPr>
              <p:cNvSpPr>
                <a:spLocks noChangeAspect="1"/>
              </p:cNvSpPr>
              <p:nvPr/>
            </p:nvSpPr>
            <p:spPr>
              <a:xfrm>
                <a:off x="3758143" y="4848987"/>
                <a:ext cx="91440" cy="93670"/>
              </a:xfrm>
              <a:prstGeom prst="ellipse">
                <a:avLst/>
              </a:prstGeom>
              <a:ln w="19050" cap="rnd">
                <a:solidFill>
                  <a:srgbClr val="6FAADB">
                    <a:alpha val="80000"/>
                  </a:srgbClr>
                </a:solid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alibri" panose="020F0502020204030204" pitchFamily="34" charset="0"/>
                </a:endParaRPr>
              </a:p>
            </p:txBody>
          </p:sp>
          <p:sp>
            <p:nvSpPr>
              <p:cNvPr id="26" name="Oval 25">
                <a:extLst>
                  <a:ext uri="{FF2B5EF4-FFF2-40B4-BE49-F238E27FC236}">
                    <a16:creationId xmlns:a16="http://schemas.microsoft.com/office/drawing/2014/main" id="{3855EA32-9F4B-4B4D-B7A3-A3DE3A5468DF}"/>
                  </a:ext>
                </a:extLst>
              </p:cNvPr>
              <p:cNvSpPr>
                <a:spLocks noChangeAspect="1"/>
              </p:cNvSpPr>
              <p:nvPr/>
            </p:nvSpPr>
            <p:spPr>
              <a:xfrm>
                <a:off x="3689778" y="4778954"/>
                <a:ext cx="228171" cy="233736"/>
              </a:xfrm>
              <a:prstGeom prst="ellipse">
                <a:avLst/>
              </a:prstGeom>
              <a:ln w="19050" cap="rnd">
                <a:solidFill>
                  <a:srgbClr val="6FAADB">
                    <a:alpha val="80000"/>
                  </a:srgbClr>
                </a:solid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alibri" panose="020F0502020204030204" pitchFamily="34" charset="0"/>
                </a:endParaRPr>
              </a:p>
            </p:txBody>
          </p:sp>
        </p:grpSp>
        <p:grpSp>
          <p:nvGrpSpPr>
            <p:cNvPr id="65" name="Group 64">
              <a:extLst>
                <a:ext uri="{FF2B5EF4-FFF2-40B4-BE49-F238E27FC236}">
                  <a16:creationId xmlns:a16="http://schemas.microsoft.com/office/drawing/2014/main" id="{5F2E3CE5-57D3-8E46-88C7-2E4E54E8B948}"/>
                </a:ext>
              </a:extLst>
            </p:cNvPr>
            <p:cNvGrpSpPr/>
            <p:nvPr/>
          </p:nvGrpSpPr>
          <p:grpSpPr>
            <a:xfrm>
              <a:off x="2485994" y="2287204"/>
              <a:ext cx="1886116" cy="676506"/>
              <a:chOff x="2485994" y="2287204"/>
              <a:chExt cx="1886116" cy="676506"/>
            </a:xfrm>
          </p:grpSpPr>
          <p:sp>
            <p:nvSpPr>
              <p:cNvPr id="34" name="Rectangle 33">
                <a:extLst>
                  <a:ext uri="{FF2B5EF4-FFF2-40B4-BE49-F238E27FC236}">
                    <a16:creationId xmlns:a16="http://schemas.microsoft.com/office/drawing/2014/main" id="{CAF9D9F1-2308-5446-952F-C7FA1ACAEFE2}"/>
                  </a:ext>
                </a:extLst>
              </p:cNvPr>
              <p:cNvSpPr/>
              <p:nvPr/>
            </p:nvSpPr>
            <p:spPr>
              <a:xfrm>
                <a:off x="3226219" y="2471588"/>
                <a:ext cx="1145891" cy="492122"/>
              </a:xfrm>
              <a:prstGeom prst="rect">
                <a:avLst/>
              </a:prstGeom>
            </p:spPr>
            <p:txBody>
              <a:bodyPr wrap="none">
                <a:spAutoFit/>
              </a:bodyPr>
              <a:lstStyle/>
              <a:p>
                <a:pPr algn="just">
                  <a:lnSpc>
                    <a:spcPct val="115000"/>
                  </a:lnSpc>
                </a:pPr>
                <a:r>
                  <a:rPr lang="en-US" sz="2400" b="1" spc="110" dirty="0">
                    <a:solidFill>
                      <a:srgbClr val="F37F0B"/>
                    </a:solidFill>
                    <a:latin typeface="Calibri" panose="020F0502020204030204" pitchFamily="34" charset="0"/>
                    <a:ea typeface="Calibri" panose="020F0502020204030204" pitchFamily="34" charset="0"/>
                    <a:cs typeface="Times New Roman" panose="02020603050405020304" pitchFamily="18" charset="0"/>
                  </a:rPr>
                  <a:t>CLOUD</a:t>
                </a:r>
              </a:p>
            </p:txBody>
          </p:sp>
          <p:sp>
            <p:nvSpPr>
              <p:cNvPr id="35" name="Freeform 34">
                <a:extLst>
                  <a:ext uri="{FF2B5EF4-FFF2-40B4-BE49-F238E27FC236}">
                    <a16:creationId xmlns:a16="http://schemas.microsoft.com/office/drawing/2014/main" id="{9569D5D5-D212-314F-BB09-F7CBB0190538}"/>
                  </a:ext>
                </a:extLst>
              </p:cNvPr>
              <p:cNvSpPr>
                <a:spLocks noChangeAspect="1"/>
              </p:cNvSpPr>
              <p:nvPr/>
            </p:nvSpPr>
            <p:spPr>
              <a:xfrm>
                <a:off x="2485994" y="2287204"/>
                <a:ext cx="800608" cy="641998"/>
              </a:xfrm>
              <a:custGeom>
                <a:avLst/>
                <a:gdLst>
                  <a:gd name="connsiteX0" fmla="*/ 2593272 w 5322468"/>
                  <a:gd name="connsiteY0" fmla="*/ 3824317 h 4268024"/>
                  <a:gd name="connsiteX1" fmla="*/ 2423885 w 5322468"/>
                  <a:gd name="connsiteY1" fmla="*/ 3993704 h 4268024"/>
                  <a:gd name="connsiteX2" fmla="*/ 2593272 w 5322468"/>
                  <a:gd name="connsiteY2" fmla="*/ 4163091 h 4268024"/>
                  <a:gd name="connsiteX3" fmla="*/ 2762659 w 5322468"/>
                  <a:gd name="connsiteY3" fmla="*/ 3993704 h 4268024"/>
                  <a:gd name="connsiteX4" fmla="*/ 2593272 w 5322468"/>
                  <a:gd name="connsiteY4" fmla="*/ 3824317 h 4268024"/>
                  <a:gd name="connsiteX5" fmla="*/ 274320 w 5322468"/>
                  <a:gd name="connsiteY5" fmla="*/ 2032587 h 4268024"/>
                  <a:gd name="connsiteX6" fmla="*/ 104933 w 5322468"/>
                  <a:gd name="connsiteY6" fmla="*/ 2201974 h 4268024"/>
                  <a:gd name="connsiteX7" fmla="*/ 274320 w 5322468"/>
                  <a:gd name="connsiteY7" fmla="*/ 2371361 h 4268024"/>
                  <a:gd name="connsiteX8" fmla="*/ 443707 w 5322468"/>
                  <a:gd name="connsiteY8" fmla="*/ 2201974 h 4268024"/>
                  <a:gd name="connsiteX9" fmla="*/ 274320 w 5322468"/>
                  <a:gd name="connsiteY9" fmla="*/ 2032587 h 4268024"/>
                  <a:gd name="connsiteX10" fmla="*/ 5048148 w 5322468"/>
                  <a:gd name="connsiteY10" fmla="*/ 2028469 h 4268024"/>
                  <a:gd name="connsiteX11" fmla="*/ 4878761 w 5322468"/>
                  <a:gd name="connsiteY11" fmla="*/ 2197856 h 4268024"/>
                  <a:gd name="connsiteX12" fmla="*/ 5048148 w 5322468"/>
                  <a:gd name="connsiteY12" fmla="*/ 2367243 h 4268024"/>
                  <a:gd name="connsiteX13" fmla="*/ 5217535 w 5322468"/>
                  <a:gd name="connsiteY13" fmla="*/ 2197856 h 4268024"/>
                  <a:gd name="connsiteX14" fmla="*/ 5048148 w 5322468"/>
                  <a:gd name="connsiteY14" fmla="*/ 2028469 h 4268024"/>
                  <a:gd name="connsiteX15" fmla="*/ 2867848 w 5322468"/>
                  <a:gd name="connsiteY15" fmla="*/ 1147049 h 4268024"/>
                  <a:gd name="connsiteX16" fmla="*/ 2829257 w 5322468"/>
                  <a:gd name="connsiteY16" fmla="*/ 1150940 h 4268024"/>
                  <a:gd name="connsiteX17" fmla="*/ 2786447 w 5322468"/>
                  <a:gd name="connsiteY17" fmla="*/ 1153641 h 4268024"/>
                  <a:gd name="connsiteX18" fmla="*/ 2768605 w 5322468"/>
                  <a:gd name="connsiteY18" fmla="*/ 1157054 h 4268024"/>
                  <a:gd name="connsiteX19" fmla="*/ 2737007 w 5322468"/>
                  <a:gd name="connsiteY19" fmla="*/ 1160239 h 4268024"/>
                  <a:gd name="connsiteX20" fmla="*/ 2712986 w 5322468"/>
                  <a:gd name="connsiteY20" fmla="*/ 1167696 h 4268024"/>
                  <a:gd name="connsiteX21" fmla="*/ 2706901 w 5322468"/>
                  <a:gd name="connsiteY21" fmla="*/ 1168861 h 4268024"/>
                  <a:gd name="connsiteX22" fmla="*/ 2655208 w 5322468"/>
                  <a:gd name="connsiteY22" fmla="*/ 1185632 h 4268024"/>
                  <a:gd name="connsiteX23" fmla="*/ 2615141 w 5322468"/>
                  <a:gd name="connsiteY23" fmla="*/ 1198069 h 4268024"/>
                  <a:gd name="connsiteX24" fmla="*/ 2577876 w 5322468"/>
                  <a:gd name="connsiteY24" fmla="*/ 1218296 h 4268024"/>
                  <a:gd name="connsiteX25" fmla="*/ 2559728 w 5322468"/>
                  <a:gd name="connsiteY25" fmla="*/ 1226766 h 4268024"/>
                  <a:gd name="connsiteX26" fmla="*/ 2542752 w 5322468"/>
                  <a:gd name="connsiteY26" fmla="*/ 1237361 h 4268024"/>
                  <a:gd name="connsiteX27" fmla="*/ 2504861 w 5322468"/>
                  <a:gd name="connsiteY27" fmla="*/ 1257926 h 4268024"/>
                  <a:gd name="connsiteX28" fmla="*/ 2454303 w 5322468"/>
                  <a:gd name="connsiteY28" fmla="*/ 1299641 h 4268024"/>
                  <a:gd name="connsiteX29" fmla="*/ 2432693 w 5322468"/>
                  <a:gd name="connsiteY29" fmla="*/ 1317043 h 4268024"/>
                  <a:gd name="connsiteX30" fmla="*/ 2431397 w 5322468"/>
                  <a:gd name="connsiteY30" fmla="*/ 1318539 h 4268024"/>
                  <a:gd name="connsiteX31" fmla="*/ 2408777 w 5322468"/>
                  <a:gd name="connsiteY31" fmla="*/ 1337203 h 4268024"/>
                  <a:gd name="connsiteX32" fmla="*/ 2258019 w 5322468"/>
                  <a:gd name="connsiteY32" fmla="*/ 1573048 h 4268024"/>
                  <a:gd name="connsiteX33" fmla="*/ 2251802 w 5322468"/>
                  <a:gd name="connsiteY33" fmla="*/ 1594968 h 4268024"/>
                  <a:gd name="connsiteX34" fmla="*/ 2006588 w 5322468"/>
                  <a:gd name="connsiteY34" fmla="*/ 1594968 h 4268024"/>
                  <a:gd name="connsiteX35" fmla="*/ 1990873 w 5322468"/>
                  <a:gd name="connsiteY35" fmla="*/ 1593779 h 4268024"/>
                  <a:gd name="connsiteX36" fmla="*/ 1904260 w 5322468"/>
                  <a:gd name="connsiteY36" fmla="*/ 1602510 h 4268024"/>
                  <a:gd name="connsiteX37" fmla="*/ 1887822 w 5322468"/>
                  <a:gd name="connsiteY37" fmla="*/ 1607613 h 4268024"/>
                  <a:gd name="connsiteX38" fmla="*/ 1883440 w 5322468"/>
                  <a:gd name="connsiteY38" fmla="*/ 1608165 h 4268024"/>
                  <a:gd name="connsiteX39" fmla="*/ 1873707 w 5322468"/>
                  <a:gd name="connsiteY39" fmla="*/ 1611994 h 4268024"/>
                  <a:gd name="connsiteX40" fmla="*/ 1823588 w 5322468"/>
                  <a:gd name="connsiteY40" fmla="*/ 1627552 h 4268024"/>
                  <a:gd name="connsiteX41" fmla="*/ 1795722 w 5322468"/>
                  <a:gd name="connsiteY41" fmla="*/ 1642678 h 4268024"/>
                  <a:gd name="connsiteX42" fmla="*/ 1785886 w 5322468"/>
                  <a:gd name="connsiteY42" fmla="*/ 1646548 h 4268024"/>
                  <a:gd name="connsiteX43" fmla="*/ 1777136 w 5322468"/>
                  <a:gd name="connsiteY43" fmla="*/ 1652766 h 4268024"/>
                  <a:gd name="connsiteX44" fmla="*/ 1750586 w 5322468"/>
                  <a:gd name="connsiteY44" fmla="*/ 1667177 h 4268024"/>
                  <a:gd name="connsiteX45" fmla="*/ 1711636 w 5322468"/>
                  <a:gd name="connsiteY45" fmla="*/ 1699313 h 4268024"/>
                  <a:gd name="connsiteX46" fmla="*/ 1701680 w 5322468"/>
                  <a:gd name="connsiteY46" fmla="*/ 1706388 h 4268024"/>
                  <a:gd name="connsiteX47" fmla="*/ 1698225 w 5322468"/>
                  <a:gd name="connsiteY47" fmla="*/ 1710378 h 4268024"/>
                  <a:gd name="connsiteX48" fmla="*/ 1686982 w 5322468"/>
                  <a:gd name="connsiteY48" fmla="*/ 1719654 h 4268024"/>
                  <a:gd name="connsiteX49" fmla="*/ 1561105 w 5322468"/>
                  <a:gd name="connsiteY49" fmla="*/ 2023546 h 4268024"/>
                  <a:gd name="connsiteX50" fmla="*/ 1565418 w 5322468"/>
                  <a:gd name="connsiteY50" fmla="*/ 2066326 h 4268024"/>
                  <a:gd name="connsiteX51" fmla="*/ 1332386 w 5322468"/>
                  <a:gd name="connsiteY51" fmla="*/ 2066326 h 4268024"/>
                  <a:gd name="connsiteX52" fmla="*/ 1332386 w 5322468"/>
                  <a:gd name="connsiteY52" fmla="*/ 2067826 h 4268024"/>
                  <a:gd name="connsiteX53" fmla="*/ 1330869 w 5322468"/>
                  <a:gd name="connsiteY53" fmla="*/ 2067673 h 4268024"/>
                  <a:gd name="connsiteX54" fmla="*/ 910245 w 5322468"/>
                  <a:gd name="connsiteY54" fmla="*/ 2488297 h 4268024"/>
                  <a:gd name="connsiteX55" fmla="*/ 1167144 w 5322468"/>
                  <a:gd name="connsiteY55" fmla="*/ 2875866 h 4268024"/>
                  <a:gd name="connsiteX56" fmla="*/ 1167677 w 5322468"/>
                  <a:gd name="connsiteY56" fmla="*/ 2876032 h 4268024"/>
                  <a:gd name="connsiteX57" fmla="*/ 1168251 w 5322468"/>
                  <a:gd name="connsiteY57" fmla="*/ 2876343 h 4268024"/>
                  <a:gd name="connsiteX58" fmla="*/ 1331976 w 5322468"/>
                  <a:gd name="connsiteY58" fmla="*/ 2909398 h 4268024"/>
                  <a:gd name="connsiteX59" fmla="*/ 3544824 w 5322468"/>
                  <a:gd name="connsiteY59" fmla="*/ 2909398 h 4268024"/>
                  <a:gd name="connsiteX60" fmla="*/ 3965448 w 5322468"/>
                  <a:gd name="connsiteY60" fmla="*/ 2488774 h 4268024"/>
                  <a:gd name="connsiteX61" fmla="*/ 3960464 w 5322468"/>
                  <a:gd name="connsiteY61" fmla="*/ 2455805 h 4268024"/>
                  <a:gd name="connsiteX62" fmla="*/ 3954901 w 5322468"/>
                  <a:gd name="connsiteY62" fmla="*/ 2400630 h 4268024"/>
                  <a:gd name="connsiteX63" fmla="*/ 3949483 w 5322468"/>
                  <a:gd name="connsiteY63" fmla="*/ 2383173 h 4268024"/>
                  <a:gd name="connsiteX64" fmla="*/ 3946538 w 5322468"/>
                  <a:gd name="connsiteY64" fmla="*/ 2363694 h 4268024"/>
                  <a:gd name="connsiteX65" fmla="*/ 3937782 w 5322468"/>
                  <a:gd name="connsiteY65" fmla="*/ 2345481 h 4268024"/>
                  <a:gd name="connsiteX66" fmla="*/ 3930392 w 5322468"/>
                  <a:gd name="connsiteY66" fmla="*/ 2321674 h 4268024"/>
                  <a:gd name="connsiteX67" fmla="*/ 3894925 w 5322468"/>
                  <a:gd name="connsiteY67" fmla="*/ 2256331 h 4268024"/>
                  <a:gd name="connsiteX68" fmla="*/ 3893612 w 5322468"/>
                  <a:gd name="connsiteY68" fmla="*/ 2253600 h 4268024"/>
                  <a:gd name="connsiteX69" fmla="*/ 3893191 w 5322468"/>
                  <a:gd name="connsiteY69" fmla="*/ 2253136 h 4268024"/>
                  <a:gd name="connsiteX70" fmla="*/ 3891611 w 5322468"/>
                  <a:gd name="connsiteY70" fmla="*/ 2250224 h 4268024"/>
                  <a:gd name="connsiteX71" fmla="*/ 3840248 w 5322468"/>
                  <a:gd name="connsiteY71" fmla="*/ 2187973 h 4268024"/>
                  <a:gd name="connsiteX72" fmla="*/ 3815207 w 5322468"/>
                  <a:gd name="connsiteY72" fmla="*/ 2167312 h 4268024"/>
                  <a:gd name="connsiteX73" fmla="*/ 3812380 w 5322468"/>
                  <a:gd name="connsiteY73" fmla="*/ 2164200 h 4268024"/>
                  <a:gd name="connsiteX74" fmla="*/ 3805555 w 5322468"/>
                  <a:gd name="connsiteY74" fmla="*/ 2159348 h 4268024"/>
                  <a:gd name="connsiteX75" fmla="*/ 3777997 w 5322468"/>
                  <a:gd name="connsiteY75" fmla="*/ 2136611 h 4268024"/>
                  <a:gd name="connsiteX76" fmla="*/ 3667902 w 5322468"/>
                  <a:gd name="connsiteY76" fmla="*/ 2083685 h 4268024"/>
                  <a:gd name="connsiteX77" fmla="*/ 3623092 w 5322468"/>
                  <a:gd name="connsiteY77" fmla="*/ 2073358 h 4268024"/>
                  <a:gd name="connsiteX78" fmla="*/ 3623105 w 5322468"/>
                  <a:gd name="connsiteY78" fmla="*/ 2073304 h 4268024"/>
                  <a:gd name="connsiteX79" fmla="*/ 3470376 w 5322468"/>
                  <a:gd name="connsiteY79" fmla="*/ 2035056 h 4268024"/>
                  <a:gd name="connsiteX80" fmla="*/ 3503882 w 5322468"/>
                  <a:gd name="connsiteY80" fmla="*/ 1927115 h 4268024"/>
                  <a:gd name="connsiteX81" fmla="*/ 3512037 w 5322468"/>
                  <a:gd name="connsiteY81" fmla="*/ 1846223 h 4268024"/>
                  <a:gd name="connsiteX82" fmla="*/ 3513275 w 5322468"/>
                  <a:gd name="connsiteY82" fmla="*/ 1846223 h 4268024"/>
                  <a:gd name="connsiteX83" fmla="*/ 3518187 w 5322468"/>
                  <a:gd name="connsiteY83" fmla="*/ 1797497 h 4268024"/>
                  <a:gd name="connsiteX84" fmla="*/ 3328078 w 5322468"/>
                  <a:gd name="connsiteY84" fmla="*/ 1338534 h 4268024"/>
                  <a:gd name="connsiteX85" fmla="*/ 3327888 w 5322468"/>
                  <a:gd name="connsiteY85" fmla="*/ 1338377 h 4268024"/>
                  <a:gd name="connsiteX86" fmla="*/ 3326919 w 5322468"/>
                  <a:gd name="connsiteY86" fmla="*/ 1337203 h 4268024"/>
                  <a:gd name="connsiteX87" fmla="*/ 2867848 w 5322468"/>
                  <a:gd name="connsiteY87" fmla="*/ 1147049 h 4268024"/>
                  <a:gd name="connsiteX88" fmla="*/ 2589153 w 5322468"/>
                  <a:gd name="connsiteY88" fmla="*/ 104933 h 4268024"/>
                  <a:gd name="connsiteX89" fmla="*/ 2419766 w 5322468"/>
                  <a:gd name="connsiteY89" fmla="*/ 274320 h 4268024"/>
                  <a:gd name="connsiteX90" fmla="*/ 2589153 w 5322468"/>
                  <a:gd name="connsiteY90" fmla="*/ 443707 h 4268024"/>
                  <a:gd name="connsiteX91" fmla="*/ 2758540 w 5322468"/>
                  <a:gd name="connsiteY91" fmla="*/ 274320 h 4268024"/>
                  <a:gd name="connsiteX92" fmla="*/ 2589153 w 5322468"/>
                  <a:gd name="connsiteY92" fmla="*/ 104933 h 4268024"/>
                  <a:gd name="connsiteX93" fmla="*/ 2589153 w 5322468"/>
                  <a:gd name="connsiteY93" fmla="*/ 0 h 4268024"/>
                  <a:gd name="connsiteX94" fmla="*/ 2863473 w 5322468"/>
                  <a:gd name="connsiteY94" fmla="*/ 274320 h 4268024"/>
                  <a:gd name="connsiteX95" fmla="*/ 2644438 w 5322468"/>
                  <a:gd name="connsiteY95" fmla="*/ 543067 h 4268024"/>
                  <a:gd name="connsiteX96" fmla="*/ 2625729 w 5322468"/>
                  <a:gd name="connsiteY96" fmla="*/ 544953 h 4268024"/>
                  <a:gd name="connsiteX97" fmla="*/ 2625729 w 5322468"/>
                  <a:gd name="connsiteY97" fmla="*/ 979091 h 4268024"/>
                  <a:gd name="connsiteX98" fmla="*/ 2655446 w 5322468"/>
                  <a:gd name="connsiteY98" fmla="*/ 969450 h 4268024"/>
                  <a:gd name="connsiteX99" fmla="*/ 2869115 w 5322468"/>
                  <a:gd name="connsiteY99" fmla="*/ 942534 h 4268024"/>
                  <a:gd name="connsiteX100" fmla="*/ 3473666 w 5322468"/>
                  <a:gd name="connsiteY100" fmla="*/ 1192947 h 4268024"/>
                  <a:gd name="connsiteX101" fmla="*/ 3485496 w 5322468"/>
                  <a:gd name="connsiteY101" fmla="*/ 1207284 h 4268024"/>
                  <a:gd name="connsiteX102" fmla="*/ 3995700 w 5322468"/>
                  <a:gd name="connsiteY102" fmla="*/ 697080 h 4268024"/>
                  <a:gd name="connsiteX103" fmla="*/ 3993056 w 5322468"/>
                  <a:gd name="connsiteY103" fmla="*/ 693875 h 4268024"/>
                  <a:gd name="connsiteX104" fmla="*/ 3945925 w 5322468"/>
                  <a:gd name="connsiteY104" fmla="*/ 539579 h 4268024"/>
                  <a:gd name="connsiteX105" fmla="*/ 4221893 w 5322468"/>
                  <a:gd name="connsiteY105" fmla="*/ 263611 h 4268024"/>
                  <a:gd name="connsiteX106" fmla="*/ 4497861 w 5322468"/>
                  <a:gd name="connsiteY106" fmla="*/ 539579 h 4268024"/>
                  <a:gd name="connsiteX107" fmla="*/ 4221893 w 5322468"/>
                  <a:gd name="connsiteY107" fmla="*/ 815547 h 4268024"/>
                  <a:gd name="connsiteX108" fmla="*/ 4067597 w 5322468"/>
                  <a:gd name="connsiteY108" fmla="*/ 768416 h 4268024"/>
                  <a:gd name="connsiteX109" fmla="*/ 4045799 w 5322468"/>
                  <a:gd name="connsiteY109" fmla="*/ 750432 h 4268024"/>
                  <a:gd name="connsiteX110" fmla="*/ 3532264 w 5322468"/>
                  <a:gd name="connsiteY110" fmla="*/ 1263968 h 4268024"/>
                  <a:gd name="connsiteX111" fmla="*/ 3578065 w 5322468"/>
                  <a:gd name="connsiteY111" fmla="*/ 1319479 h 4268024"/>
                  <a:gd name="connsiteX112" fmla="*/ 3724079 w 5322468"/>
                  <a:gd name="connsiteY112" fmla="*/ 1797497 h 4268024"/>
                  <a:gd name="connsiteX113" fmla="*/ 3716828 w 5322468"/>
                  <a:gd name="connsiteY113" fmla="*/ 1869429 h 4268024"/>
                  <a:gd name="connsiteX114" fmla="*/ 3804738 w 5322468"/>
                  <a:gd name="connsiteY114" fmla="*/ 1896718 h 4268024"/>
                  <a:gd name="connsiteX115" fmla="*/ 4087441 w 5322468"/>
                  <a:gd name="connsiteY115" fmla="*/ 2129518 h 4268024"/>
                  <a:gd name="connsiteX116" fmla="*/ 4105697 w 5322468"/>
                  <a:gd name="connsiteY116" fmla="*/ 2161280 h 4268024"/>
                  <a:gd name="connsiteX117" fmla="*/ 4777515 w 5322468"/>
                  <a:gd name="connsiteY117" fmla="*/ 2161280 h 4268024"/>
                  <a:gd name="connsiteX118" fmla="*/ 4779401 w 5322468"/>
                  <a:gd name="connsiteY118" fmla="*/ 2142571 h 4268024"/>
                  <a:gd name="connsiteX119" fmla="*/ 5048148 w 5322468"/>
                  <a:gd name="connsiteY119" fmla="*/ 1923536 h 4268024"/>
                  <a:gd name="connsiteX120" fmla="*/ 5322468 w 5322468"/>
                  <a:gd name="connsiteY120" fmla="*/ 2197856 h 4268024"/>
                  <a:gd name="connsiteX121" fmla="*/ 5048148 w 5322468"/>
                  <a:gd name="connsiteY121" fmla="*/ 2472176 h 4268024"/>
                  <a:gd name="connsiteX122" fmla="*/ 4779401 w 5322468"/>
                  <a:gd name="connsiteY122" fmla="*/ 2253141 h 4268024"/>
                  <a:gd name="connsiteX123" fmla="*/ 4777515 w 5322468"/>
                  <a:gd name="connsiteY123" fmla="*/ 2234432 h 4268024"/>
                  <a:gd name="connsiteX124" fmla="*/ 4143363 w 5322468"/>
                  <a:gd name="connsiteY124" fmla="*/ 2234432 h 4268024"/>
                  <a:gd name="connsiteX125" fmla="*/ 4168291 w 5322468"/>
                  <a:gd name="connsiteY125" fmla="*/ 2297699 h 4268024"/>
                  <a:gd name="connsiteX126" fmla="*/ 4197179 w 5322468"/>
                  <a:gd name="connsiteY126" fmla="*/ 2488774 h 4268024"/>
                  <a:gd name="connsiteX127" fmla="*/ 3684124 w 5322468"/>
                  <a:gd name="connsiteY127" fmla="*/ 3118271 h 4268024"/>
                  <a:gd name="connsiteX128" fmla="*/ 3599185 w 5322468"/>
                  <a:gd name="connsiteY128" fmla="*/ 3126833 h 4268024"/>
                  <a:gd name="connsiteX129" fmla="*/ 4060277 w 5322468"/>
                  <a:gd name="connsiteY129" fmla="*/ 3587925 h 4268024"/>
                  <a:gd name="connsiteX130" fmla="*/ 4063479 w 5322468"/>
                  <a:gd name="connsiteY130" fmla="*/ 3585283 h 4268024"/>
                  <a:gd name="connsiteX131" fmla="*/ 4217775 w 5322468"/>
                  <a:gd name="connsiteY131" fmla="*/ 3538152 h 4268024"/>
                  <a:gd name="connsiteX132" fmla="*/ 4493743 w 5322468"/>
                  <a:gd name="connsiteY132" fmla="*/ 3814120 h 4268024"/>
                  <a:gd name="connsiteX133" fmla="*/ 4217775 w 5322468"/>
                  <a:gd name="connsiteY133" fmla="*/ 4090088 h 4268024"/>
                  <a:gd name="connsiteX134" fmla="*/ 3941807 w 5322468"/>
                  <a:gd name="connsiteY134" fmla="*/ 3814120 h 4268024"/>
                  <a:gd name="connsiteX135" fmla="*/ 3988938 w 5322468"/>
                  <a:gd name="connsiteY135" fmla="*/ 3659824 h 4268024"/>
                  <a:gd name="connsiteX136" fmla="*/ 4006924 w 5322468"/>
                  <a:gd name="connsiteY136" fmla="*/ 3638024 h 4268024"/>
                  <a:gd name="connsiteX137" fmla="*/ 3500225 w 5322468"/>
                  <a:gd name="connsiteY137" fmla="*/ 3131325 h 4268024"/>
                  <a:gd name="connsiteX138" fmla="*/ 2629849 w 5322468"/>
                  <a:gd name="connsiteY138" fmla="*/ 3131325 h 4268024"/>
                  <a:gd name="connsiteX139" fmla="*/ 2629849 w 5322468"/>
                  <a:gd name="connsiteY139" fmla="*/ 3723071 h 4268024"/>
                  <a:gd name="connsiteX140" fmla="*/ 2648557 w 5322468"/>
                  <a:gd name="connsiteY140" fmla="*/ 3724957 h 4268024"/>
                  <a:gd name="connsiteX141" fmla="*/ 2867592 w 5322468"/>
                  <a:gd name="connsiteY141" fmla="*/ 3993704 h 4268024"/>
                  <a:gd name="connsiteX142" fmla="*/ 2593272 w 5322468"/>
                  <a:gd name="connsiteY142" fmla="*/ 4268024 h 4268024"/>
                  <a:gd name="connsiteX143" fmla="*/ 2318952 w 5322468"/>
                  <a:gd name="connsiteY143" fmla="*/ 3993704 h 4268024"/>
                  <a:gd name="connsiteX144" fmla="*/ 2537987 w 5322468"/>
                  <a:gd name="connsiteY144" fmla="*/ 3724957 h 4268024"/>
                  <a:gd name="connsiteX145" fmla="*/ 2556697 w 5322468"/>
                  <a:gd name="connsiteY145" fmla="*/ 3723071 h 4268024"/>
                  <a:gd name="connsiteX146" fmla="*/ 2556697 w 5322468"/>
                  <a:gd name="connsiteY146" fmla="*/ 3131325 h 4268024"/>
                  <a:gd name="connsiteX147" fmla="*/ 1664906 w 5322468"/>
                  <a:gd name="connsiteY147" fmla="*/ 3131325 h 4268024"/>
                  <a:gd name="connsiteX148" fmla="*/ 1474967 w 5322468"/>
                  <a:gd name="connsiteY148" fmla="*/ 3321264 h 4268024"/>
                  <a:gd name="connsiteX149" fmla="*/ 1489228 w 5322468"/>
                  <a:gd name="connsiteY149" fmla="*/ 3338549 h 4268024"/>
                  <a:gd name="connsiteX150" fmla="*/ 1536359 w 5322468"/>
                  <a:gd name="connsiteY150" fmla="*/ 3492845 h 4268024"/>
                  <a:gd name="connsiteX151" fmla="*/ 1260391 w 5322468"/>
                  <a:gd name="connsiteY151" fmla="*/ 3768813 h 4268024"/>
                  <a:gd name="connsiteX152" fmla="*/ 984423 w 5322468"/>
                  <a:gd name="connsiteY152" fmla="*/ 3492845 h 4268024"/>
                  <a:gd name="connsiteX153" fmla="*/ 1260391 w 5322468"/>
                  <a:gd name="connsiteY153" fmla="*/ 3216877 h 4268024"/>
                  <a:gd name="connsiteX154" fmla="*/ 1414688 w 5322468"/>
                  <a:gd name="connsiteY154" fmla="*/ 3264008 h 4268024"/>
                  <a:gd name="connsiteX155" fmla="*/ 1422404 w 5322468"/>
                  <a:gd name="connsiteY155" fmla="*/ 3270375 h 4268024"/>
                  <a:gd name="connsiteX156" fmla="*/ 1561453 w 5322468"/>
                  <a:gd name="connsiteY156" fmla="*/ 3131325 h 4268024"/>
                  <a:gd name="connsiteX157" fmla="*/ 1322173 w 5322468"/>
                  <a:gd name="connsiteY157" fmla="*/ 3131325 h 4268024"/>
                  <a:gd name="connsiteX158" fmla="*/ 679622 w 5322468"/>
                  <a:gd name="connsiteY158" fmla="*/ 2488774 h 4268024"/>
                  <a:gd name="connsiteX159" fmla="*/ 730117 w 5322468"/>
                  <a:gd name="connsiteY159" fmla="*/ 2238664 h 4268024"/>
                  <a:gd name="connsiteX160" fmla="*/ 730179 w 5322468"/>
                  <a:gd name="connsiteY160" fmla="*/ 2238550 h 4268024"/>
                  <a:gd name="connsiteX161" fmla="*/ 544953 w 5322468"/>
                  <a:gd name="connsiteY161" fmla="*/ 2238550 h 4268024"/>
                  <a:gd name="connsiteX162" fmla="*/ 543067 w 5322468"/>
                  <a:gd name="connsiteY162" fmla="*/ 2257259 h 4268024"/>
                  <a:gd name="connsiteX163" fmla="*/ 274320 w 5322468"/>
                  <a:gd name="connsiteY163" fmla="*/ 2476294 h 4268024"/>
                  <a:gd name="connsiteX164" fmla="*/ 0 w 5322468"/>
                  <a:gd name="connsiteY164" fmla="*/ 2201974 h 4268024"/>
                  <a:gd name="connsiteX165" fmla="*/ 274320 w 5322468"/>
                  <a:gd name="connsiteY165" fmla="*/ 1927654 h 4268024"/>
                  <a:gd name="connsiteX166" fmla="*/ 543067 w 5322468"/>
                  <a:gd name="connsiteY166" fmla="*/ 2146689 h 4268024"/>
                  <a:gd name="connsiteX167" fmla="*/ 544953 w 5322468"/>
                  <a:gd name="connsiteY167" fmla="*/ 2165398 h 4268024"/>
                  <a:gd name="connsiteX168" fmla="*/ 769885 w 5322468"/>
                  <a:gd name="connsiteY168" fmla="*/ 2165398 h 4268024"/>
                  <a:gd name="connsiteX169" fmla="*/ 789360 w 5322468"/>
                  <a:gd name="connsiteY169" fmla="*/ 2129518 h 4268024"/>
                  <a:gd name="connsiteX170" fmla="*/ 1322173 w 5322468"/>
                  <a:gd name="connsiteY170" fmla="*/ 1846223 h 4268024"/>
                  <a:gd name="connsiteX171" fmla="*/ 1388008 w 5322468"/>
                  <a:gd name="connsiteY171" fmla="*/ 1846223 h 4268024"/>
                  <a:gd name="connsiteX172" fmla="*/ 1408887 w 5322468"/>
                  <a:gd name="connsiteY172" fmla="*/ 1778965 h 4268024"/>
                  <a:gd name="connsiteX173" fmla="*/ 1717087 w 5322468"/>
                  <a:gd name="connsiteY173" fmla="*/ 1455433 h 4268024"/>
                  <a:gd name="connsiteX174" fmla="*/ 1734924 w 5322468"/>
                  <a:gd name="connsiteY174" fmla="*/ 1448405 h 4268024"/>
                  <a:gd name="connsiteX175" fmla="*/ 1414312 w 5322468"/>
                  <a:gd name="connsiteY175" fmla="*/ 1127793 h 4268024"/>
                  <a:gd name="connsiteX176" fmla="*/ 1410568 w 5322468"/>
                  <a:gd name="connsiteY176" fmla="*/ 1130882 h 4268024"/>
                  <a:gd name="connsiteX177" fmla="*/ 1256271 w 5322468"/>
                  <a:gd name="connsiteY177" fmla="*/ 1178013 h 4268024"/>
                  <a:gd name="connsiteX178" fmla="*/ 980303 w 5322468"/>
                  <a:gd name="connsiteY178" fmla="*/ 902045 h 4268024"/>
                  <a:gd name="connsiteX179" fmla="*/ 1256271 w 5322468"/>
                  <a:gd name="connsiteY179" fmla="*/ 626077 h 4268024"/>
                  <a:gd name="connsiteX180" fmla="*/ 1532239 w 5322468"/>
                  <a:gd name="connsiteY180" fmla="*/ 902045 h 4268024"/>
                  <a:gd name="connsiteX181" fmla="*/ 1485108 w 5322468"/>
                  <a:gd name="connsiteY181" fmla="*/ 1056342 h 4268024"/>
                  <a:gd name="connsiteX182" fmla="*/ 1467570 w 5322468"/>
                  <a:gd name="connsiteY182" fmla="*/ 1077598 h 4268024"/>
                  <a:gd name="connsiteX183" fmla="*/ 1809938 w 5322468"/>
                  <a:gd name="connsiteY183" fmla="*/ 1419966 h 4268024"/>
                  <a:gd name="connsiteX184" fmla="*/ 1894759 w 5322468"/>
                  <a:gd name="connsiteY184" fmla="*/ 1400417 h 4268024"/>
                  <a:gd name="connsiteX185" fmla="*/ 1990964 w 5322468"/>
                  <a:gd name="connsiteY185" fmla="*/ 1393138 h 4268024"/>
                  <a:gd name="connsiteX186" fmla="*/ 2113481 w 5322468"/>
                  <a:gd name="connsiteY186" fmla="*/ 1405490 h 4268024"/>
                  <a:gd name="connsiteX187" fmla="*/ 2160165 w 5322468"/>
                  <a:gd name="connsiteY187" fmla="*/ 1319479 h 4268024"/>
                  <a:gd name="connsiteX188" fmla="*/ 2461588 w 5322468"/>
                  <a:gd name="connsiteY188" fmla="*/ 1045723 h 4268024"/>
                  <a:gd name="connsiteX189" fmla="*/ 2552577 w 5322468"/>
                  <a:gd name="connsiteY189" fmla="*/ 1003257 h 4268024"/>
                  <a:gd name="connsiteX190" fmla="*/ 2552577 w 5322468"/>
                  <a:gd name="connsiteY190" fmla="*/ 544953 h 4268024"/>
                  <a:gd name="connsiteX191" fmla="*/ 2533868 w 5322468"/>
                  <a:gd name="connsiteY191" fmla="*/ 543067 h 4268024"/>
                  <a:gd name="connsiteX192" fmla="*/ 2314833 w 5322468"/>
                  <a:gd name="connsiteY192" fmla="*/ 274320 h 4268024"/>
                  <a:gd name="connsiteX193" fmla="*/ 2589153 w 5322468"/>
                  <a:gd name="connsiteY193" fmla="*/ 0 h 426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322468" h="4268024">
                    <a:moveTo>
                      <a:pt x="2593272" y="3824317"/>
                    </a:moveTo>
                    <a:cubicBezTo>
                      <a:pt x="2499722" y="3824317"/>
                      <a:pt x="2423885" y="3900154"/>
                      <a:pt x="2423885" y="3993704"/>
                    </a:cubicBezTo>
                    <a:cubicBezTo>
                      <a:pt x="2423885" y="4087254"/>
                      <a:pt x="2499722" y="4163091"/>
                      <a:pt x="2593272" y="4163091"/>
                    </a:cubicBezTo>
                    <a:cubicBezTo>
                      <a:pt x="2686822" y="4163091"/>
                      <a:pt x="2762659" y="4087254"/>
                      <a:pt x="2762659" y="3993704"/>
                    </a:cubicBezTo>
                    <a:cubicBezTo>
                      <a:pt x="2762659" y="3900154"/>
                      <a:pt x="2686822" y="3824317"/>
                      <a:pt x="2593272" y="3824317"/>
                    </a:cubicBezTo>
                    <a:close/>
                    <a:moveTo>
                      <a:pt x="274320" y="2032587"/>
                    </a:moveTo>
                    <a:cubicBezTo>
                      <a:pt x="180770" y="2032587"/>
                      <a:pt x="104933" y="2108424"/>
                      <a:pt x="104933" y="2201974"/>
                    </a:cubicBezTo>
                    <a:cubicBezTo>
                      <a:pt x="104933" y="2295524"/>
                      <a:pt x="180770" y="2371361"/>
                      <a:pt x="274320" y="2371361"/>
                    </a:cubicBezTo>
                    <a:cubicBezTo>
                      <a:pt x="367870" y="2371361"/>
                      <a:pt x="443707" y="2295524"/>
                      <a:pt x="443707" y="2201974"/>
                    </a:cubicBezTo>
                    <a:cubicBezTo>
                      <a:pt x="443707" y="2108424"/>
                      <a:pt x="367870" y="2032587"/>
                      <a:pt x="274320" y="2032587"/>
                    </a:cubicBezTo>
                    <a:close/>
                    <a:moveTo>
                      <a:pt x="5048148" y="2028469"/>
                    </a:moveTo>
                    <a:cubicBezTo>
                      <a:pt x="4954598" y="2028469"/>
                      <a:pt x="4878761" y="2104306"/>
                      <a:pt x="4878761" y="2197856"/>
                    </a:cubicBezTo>
                    <a:cubicBezTo>
                      <a:pt x="4878761" y="2291406"/>
                      <a:pt x="4954598" y="2367243"/>
                      <a:pt x="5048148" y="2367243"/>
                    </a:cubicBezTo>
                    <a:cubicBezTo>
                      <a:pt x="5141698" y="2367243"/>
                      <a:pt x="5217535" y="2291406"/>
                      <a:pt x="5217535" y="2197856"/>
                    </a:cubicBezTo>
                    <a:cubicBezTo>
                      <a:pt x="5217535" y="2104306"/>
                      <a:pt x="5141698" y="2028469"/>
                      <a:pt x="5048148" y="2028469"/>
                    </a:cubicBezTo>
                    <a:close/>
                    <a:moveTo>
                      <a:pt x="2867848" y="1147049"/>
                    </a:moveTo>
                    <a:lnTo>
                      <a:pt x="2829257" y="1150940"/>
                    </a:lnTo>
                    <a:lnTo>
                      <a:pt x="2786447" y="1153641"/>
                    </a:lnTo>
                    <a:lnTo>
                      <a:pt x="2768605" y="1157054"/>
                    </a:lnTo>
                    <a:lnTo>
                      <a:pt x="2737007" y="1160239"/>
                    </a:lnTo>
                    <a:lnTo>
                      <a:pt x="2712986" y="1167696"/>
                    </a:lnTo>
                    <a:lnTo>
                      <a:pt x="2706901" y="1168861"/>
                    </a:lnTo>
                    <a:lnTo>
                      <a:pt x="2655208" y="1185632"/>
                    </a:lnTo>
                    <a:lnTo>
                      <a:pt x="2615141" y="1198069"/>
                    </a:lnTo>
                    <a:lnTo>
                      <a:pt x="2577876" y="1218296"/>
                    </a:lnTo>
                    <a:lnTo>
                      <a:pt x="2559728" y="1226766"/>
                    </a:lnTo>
                    <a:lnTo>
                      <a:pt x="2542752" y="1237361"/>
                    </a:lnTo>
                    <a:lnTo>
                      <a:pt x="2504861" y="1257926"/>
                    </a:lnTo>
                    <a:lnTo>
                      <a:pt x="2454303" y="1299641"/>
                    </a:lnTo>
                    <a:lnTo>
                      <a:pt x="2432693" y="1317043"/>
                    </a:lnTo>
                    <a:lnTo>
                      <a:pt x="2431397" y="1318539"/>
                    </a:lnTo>
                    <a:lnTo>
                      <a:pt x="2408777" y="1337203"/>
                    </a:lnTo>
                    <a:cubicBezTo>
                      <a:pt x="2342691" y="1403289"/>
                      <a:pt x="2290787" y="1483557"/>
                      <a:pt x="2258019" y="1573048"/>
                    </a:cubicBezTo>
                    <a:lnTo>
                      <a:pt x="2251802" y="1594968"/>
                    </a:lnTo>
                    <a:lnTo>
                      <a:pt x="2006588" y="1594968"/>
                    </a:lnTo>
                    <a:lnTo>
                      <a:pt x="1990873" y="1593779"/>
                    </a:lnTo>
                    <a:cubicBezTo>
                      <a:pt x="1961204" y="1593779"/>
                      <a:pt x="1932237" y="1596786"/>
                      <a:pt x="1904260" y="1602510"/>
                    </a:cubicBezTo>
                    <a:lnTo>
                      <a:pt x="1887822" y="1607613"/>
                    </a:lnTo>
                    <a:lnTo>
                      <a:pt x="1883440" y="1608165"/>
                    </a:lnTo>
                    <a:lnTo>
                      <a:pt x="1873707" y="1611994"/>
                    </a:lnTo>
                    <a:lnTo>
                      <a:pt x="1823588" y="1627552"/>
                    </a:lnTo>
                    <a:lnTo>
                      <a:pt x="1795722" y="1642678"/>
                    </a:lnTo>
                    <a:lnTo>
                      <a:pt x="1785886" y="1646548"/>
                    </a:lnTo>
                    <a:lnTo>
                      <a:pt x="1777136" y="1652766"/>
                    </a:lnTo>
                    <a:lnTo>
                      <a:pt x="1750586" y="1667177"/>
                    </a:lnTo>
                    <a:lnTo>
                      <a:pt x="1711636" y="1699313"/>
                    </a:lnTo>
                    <a:lnTo>
                      <a:pt x="1701680" y="1706388"/>
                    </a:lnTo>
                    <a:lnTo>
                      <a:pt x="1698225" y="1710378"/>
                    </a:lnTo>
                    <a:lnTo>
                      <a:pt x="1686982" y="1719654"/>
                    </a:lnTo>
                    <a:cubicBezTo>
                      <a:pt x="1609209" y="1797427"/>
                      <a:pt x="1561105" y="1904869"/>
                      <a:pt x="1561105" y="2023546"/>
                    </a:cubicBezTo>
                    <a:lnTo>
                      <a:pt x="1565418" y="2066326"/>
                    </a:lnTo>
                    <a:lnTo>
                      <a:pt x="1332386" y="2066326"/>
                    </a:lnTo>
                    <a:lnTo>
                      <a:pt x="1332386" y="2067826"/>
                    </a:lnTo>
                    <a:lnTo>
                      <a:pt x="1330869" y="2067673"/>
                    </a:lnTo>
                    <a:cubicBezTo>
                      <a:pt x="1098565" y="2067673"/>
                      <a:pt x="910245" y="2255993"/>
                      <a:pt x="910245" y="2488297"/>
                    </a:cubicBezTo>
                    <a:cubicBezTo>
                      <a:pt x="910245" y="2662525"/>
                      <a:pt x="1016175" y="2812012"/>
                      <a:pt x="1167144" y="2875866"/>
                    </a:cubicBezTo>
                    <a:lnTo>
                      <a:pt x="1167677" y="2876032"/>
                    </a:lnTo>
                    <a:lnTo>
                      <a:pt x="1168251" y="2876343"/>
                    </a:lnTo>
                    <a:cubicBezTo>
                      <a:pt x="1218573" y="2897628"/>
                      <a:pt x="1273900" y="2909398"/>
                      <a:pt x="1331976" y="2909398"/>
                    </a:cubicBezTo>
                    <a:lnTo>
                      <a:pt x="3544824" y="2909398"/>
                    </a:lnTo>
                    <a:cubicBezTo>
                      <a:pt x="3777128" y="2909398"/>
                      <a:pt x="3965448" y="2721078"/>
                      <a:pt x="3965448" y="2488774"/>
                    </a:cubicBezTo>
                    <a:lnTo>
                      <a:pt x="3960464" y="2455805"/>
                    </a:lnTo>
                    <a:lnTo>
                      <a:pt x="3954901" y="2400630"/>
                    </a:lnTo>
                    <a:lnTo>
                      <a:pt x="3949483" y="2383173"/>
                    </a:lnTo>
                    <a:lnTo>
                      <a:pt x="3946538" y="2363694"/>
                    </a:lnTo>
                    <a:lnTo>
                      <a:pt x="3937782" y="2345481"/>
                    </a:lnTo>
                    <a:lnTo>
                      <a:pt x="3930392" y="2321674"/>
                    </a:lnTo>
                    <a:lnTo>
                      <a:pt x="3894925" y="2256331"/>
                    </a:lnTo>
                    <a:lnTo>
                      <a:pt x="3893612" y="2253600"/>
                    </a:lnTo>
                    <a:lnTo>
                      <a:pt x="3893191" y="2253136"/>
                    </a:lnTo>
                    <a:lnTo>
                      <a:pt x="3891611" y="2250224"/>
                    </a:lnTo>
                    <a:cubicBezTo>
                      <a:pt x="3876493" y="2227847"/>
                      <a:pt x="3859278" y="2207002"/>
                      <a:pt x="3840248" y="2187973"/>
                    </a:cubicBezTo>
                    <a:lnTo>
                      <a:pt x="3815207" y="2167312"/>
                    </a:lnTo>
                    <a:lnTo>
                      <a:pt x="3812380" y="2164200"/>
                    </a:lnTo>
                    <a:lnTo>
                      <a:pt x="3805555" y="2159348"/>
                    </a:lnTo>
                    <a:lnTo>
                      <a:pt x="3777997" y="2136611"/>
                    </a:lnTo>
                    <a:cubicBezTo>
                      <a:pt x="3744430" y="2113934"/>
                      <a:pt x="3707415" y="2095975"/>
                      <a:pt x="3667902" y="2083685"/>
                    </a:cubicBezTo>
                    <a:lnTo>
                      <a:pt x="3623092" y="2073358"/>
                    </a:lnTo>
                    <a:lnTo>
                      <a:pt x="3623105" y="2073304"/>
                    </a:lnTo>
                    <a:lnTo>
                      <a:pt x="3470376" y="2035056"/>
                    </a:lnTo>
                    <a:lnTo>
                      <a:pt x="3503882" y="1927115"/>
                    </a:lnTo>
                    <a:lnTo>
                      <a:pt x="3512037" y="1846223"/>
                    </a:lnTo>
                    <a:lnTo>
                      <a:pt x="3513275" y="1846223"/>
                    </a:lnTo>
                    <a:lnTo>
                      <a:pt x="3518187" y="1797497"/>
                    </a:lnTo>
                    <a:cubicBezTo>
                      <a:pt x="3518187" y="1618261"/>
                      <a:pt x="3445537" y="1455993"/>
                      <a:pt x="3328078" y="1338534"/>
                    </a:cubicBezTo>
                    <a:lnTo>
                      <a:pt x="3327888" y="1338377"/>
                    </a:lnTo>
                    <a:lnTo>
                      <a:pt x="3326919" y="1337203"/>
                    </a:lnTo>
                    <a:cubicBezTo>
                      <a:pt x="3209432" y="1219717"/>
                      <a:pt x="3047126" y="1147049"/>
                      <a:pt x="2867848" y="1147049"/>
                    </a:cubicBezTo>
                    <a:close/>
                    <a:moveTo>
                      <a:pt x="2589153" y="104933"/>
                    </a:moveTo>
                    <a:cubicBezTo>
                      <a:pt x="2495603" y="104933"/>
                      <a:pt x="2419766" y="180770"/>
                      <a:pt x="2419766" y="274320"/>
                    </a:cubicBezTo>
                    <a:cubicBezTo>
                      <a:pt x="2419766" y="367870"/>
                      <a:pt x="2495603" y="443707"/>
                      <a:pt x="2589153" y="443707"/>
                    </a:cubicBezTo>
                    <a:cubicBezTo>
                      <a:pt x="2682703" y="443707"/>
                      <a:pt x="2758540" y="367870"/>
                      <a:pt x="2758540" y="274320"/>
                    </a:cubicBezTo>
                    <a:cubicBezTo>
                      <a:pt x="2758540" y="180770"/>
                      <a:pt x="2682703" y="104933"/>
                      <a:pt x="2589153" y="104933"/>
                    </a:cubicBezTo>
                    <a:close/>
                    <a:moveTo>
                      <a:pt x="2589153" y="0"/>
                    </a:moveTo>
                    <a:cubicBezTo>
                      <a:pt x="2740656" y="0"/>
                      <a:pt x="2863473" y="122817"/>
                      <a:pt x="2863473" y="274320"/>
                    </a:cubicBezTo>
                    <a:cubicBezTo>
                      <a:pt x="2863473" y="406885"/>
                      <a:pt x="2769441" y="517488"/>
                      <a:pt x="2644438" y="543067"/>
                    </a:cubicBezTo>
                    <a:lnTo>
                      <a:pt x="2625729" y="544953"/>
                    </a:lnTo>
                    <a:lnTo>
                      <a:pt x="2625729" y="979091"/>
                    </a:lnTo>
                    <a:lnTo>
                      <a:pt x="2655446" y="969450"/>
                    </a:lnTo>
                    <a:cubicBezTo>
                      <a:pt x="2723740" y="951879"/>
                      <a:pt x="2795336" y="942534"/>
                      <a:pt x="2869115" y="942534"/>
                    </a:cubicBezTo>
                    <a:cubicBezTo>
                      <a:pt x="3105207" y="942534"/>
                      <a:pt x="3318948" y="1038229"/>
                      <a:pt x="3473666" y="1192947"/>
                    </a:cubicBezTo>
                    <a:lnTo>
                      <a:pt x="3485496" y="1207284"/>
                    </a:lnTo>
                    <a:lnTo>
                      <a:pt x="3995700" y="697080"/>
                    </a:lnTo>
                    <a:lnTo>
                      <a:pt x="3993056" y="693875"/>
                    </a:lnTo>
                    <a:cubicBezTo>
                      <a:pt x="3963300" y="649831"/>
                      <a:pt x="3945925" y="596734"/>
                      <a:pt x="3945925" y="539579"/>
                    </a:cubicBezTo>
                    <a:cubicBezTo>
                      <a:pt x="3945925" y="387166"/>
                      <a:pt x="4069480" y="263611"/>
                      <a:pt x="4221893" y="263611"/>
                    </a:cubicBezTo>
                    <a:cubicBezTo>
                      <a:pt x="4374306" y="263611"/>
                      <a:pt x="4497861" y="387166"/>
                      <a:pt x="4497861" y="539579"/>
                    </a:cubicBezTo>
                    <a:cubicBezTo>
                      <a:pt x="4497861" y="691992"/>
                      <a:pt x="4374306" y="815547"/>
                      <a:pt x="4221893" y="815547"/>
                    </a:cubicBezTo>
                    <a:cubicBezTo>
                      <a:pt x="4164738" y="815547"/>
                      <a:pt x="4111641" y="798172"/>
                      <a:pt x="4067597" y="768416"/>
                    </a:cubicBezTo>
                    <a:lnTo>
                      <a:pt x="4045799" y="750432"/>
                    </a:lnTo>
                    <a:lnTo>
                      <a:pt x="3532264" y="1263968"/>
                    </a:lnTo>
                    <a:lnTo>
                      <a:pt x="3578065" y="1319479"/>
                    </a:lnTo>
                    <a:cubicBezTo>
                      <a:pt x="3670251" y="1455932"/>
                      <a:pt x="3724079" y="1620429"/>
                      <a:pt x="3724079" y="1797497"/>
                    </a:cubicBezTo>
                    <a:lnTo>
                      <a:pt x="3716828" y="1869429"/>
                    </a:lnTo>
                    <a:lnTo>
                      <a:pt x="3804738" y="1896718"/>
                    </a:lnTo>
                    <a:cubicBezTo>
                      <a:pt x="3920048" y="1945491"/>
                      <a:pt x="4018159" y="2026966"/>
                      <a:pt x="4087441" y="2129518"/>
                    </a:cubicBezTo>
                    <a:lnTo>
                      <a:pt x="4105697" y="2161280"/>
                    </a:lnTo>
                    <a:lnTo>
                      <a:pt x="4777515" y="2161280"/>
                    </a:lnTo>
                    <a:lnTo>
                      <a:pt x="4779401" y="2142571"/>
                    </a:lnTo>
                    <a:cubicBezTo>
                      <a:pt x="4804980" y="2017568"/>
                      <a:pt x="4915583" y="1923536"/>
                      <a:pt x="5048148" y="1923536"/>
                    </a:cubicBezTo>
                    <a:cubicBezTo>
                      <a:pt x="5199651" y="1923536"/>
                      <a:pt x="5322468" y="2046353"/>
                      <a:pt x="5322468" y="2197856"/>
                    </a:cubicBezTo>
                    <a:cubicBezTo>
                      <a:pt x="5322468" y="2349359"/>
                      <a:pt x="5199651" y="2472176"/>
                      <a:pt x="5048148" y="2472176"/>
                    </a:cubicBezTo>
                    <a:cubicBezTo>
                      <a:pt x="4915583" y="2472176"/>
                      <a:pt x="4804980" y="2378144"/>
                      <a:pt x="4779401" y="2253141"/>
                    </a:cubicBezTo>
                    <a:lnTo>
                      <a:pt x="4777515" y="2234432"/>
                    </a:lnTo>
                    <a:lnTo>
                      <a:pt x="4143363" y="2234432"/>
                    </a:lnTo>
                    <a:lnTo>
                      <a:pt x="4168291" y="2297699"/>
                    </a:lnTo>
                    <a:cubicBezTo>
                      <a:pt x="4187065" y="2358060"/>
                      <a:pt x="4197179" y="2422236"/>
                      <a:pt x="4197179" y="2488774"/>
                    </a:cubicBezTo>
                    <a:cubicBezTo>
                      <a:pt x="4197179" y="2799286"/>
                      <a:pt x="3976924" y="3058355"/>
                      <a:pt x="3684124" y="3118271"/>
                    </a:cubicBezTo>
                    <a:lnTo>
                      <a:pt x="3599185" y="3126833"/>
                    </a:lnTo>
                    <a:lnTo>
                      <a:pt x="4060277" y="3587925"/>
                    </a:lnTo>
                    <a:lnTo>
                      <a:pt x="4063479" y="3585283"/>
                    </a:lnTo>
                    <a:cubicBezTo>
                      <a:pt x="4107523" y="3555527"/>
                      <a:pt x="4160620" y="3538152"/>
                      <a:pt x="4217775" y="3538152"/>
                    </a:cubicBezTo>
                    <a:cubicBezTo>
                      <a:pt x="4370188" y="3538152"/>
                      <a:pt x="4493743" y="3661707"/>
                      <a:pt x="4493743" y="3814120"/>
                    </a:cubicBezTo>
                    <a:cubicBezTo>
                      <a:pt x="4493743" y="3966533"/>
                      <a:pt x="4370188" y="4090088"/>
                      <a:pt x="4217775" y="4090088"/>
                    </a:cubicBezTo>
                    <a:cubicBezTo>
                      <a:pt x="4065362" y="4090088"/>
                      <a:pt x="3941807" y="3966533"/>
                      <a:pt x="3941807" y="3814120"/>
                    </a:cubicBezTo>
                    <a:cubicBezTo>
                      <a:pt x="3941807" y="3756965"/>
                      <a:pt x="3959182" y="3703869"/>
                      <a:pt x="3988938" y="3659824"/>
                    </a:cubicBezTo>
                    <a:lnTo>
                      <a:pt x="4006924" y="3638024"/>
                    </a:lnTo>
                    <a:lnTo>
                      <a:pt x="3500225" y="3131325"/>
                    </a:lnTo>
                    <a:lnTo>
                      <a:pt x="2629849" y="3131325"/>
                    </a:lnTo>
                    <a:lnTo>
                      <a:pt x="2629849" y="3723071"/>
                    </a:lnTo>
                    <a:lnTo>
                      <a:pt x="2648557" y="3724957"/>
                    </a:lnTo>
                    <a:cubicBezTo>
                      <a:pt x="2773560" y="3750537"/>
                      <a:pt x="2867592" y="3861139"/>
                      <a:pt x="2867592" y="3993704"/>
                    </a:cubicBezTo>
                    <a:cubicBezTo>
                      <a:pt x="2867592" y="4145207"/>
                      <a:pt x="2744775" y="4268024"/>
                      <a:pt x="2593272" y="4268024"/>
                    </a:cubicBezTo>
                    <a:cubicBezTo>
                      <a:pt x="2441769" y="4268024"/>
                      <a:pt x="2318952" y="4145207"/>
                      <a:pt x="2318952" y="3993704"/>
                    </a:cubicBezTo>
                    <a:cubicBezTo>
                      <a:pt x="2318952" y="3861139"/>
                      <a:pt x="2412984" y="3750537"/>
                      <a:pt x="2537987" y="3724957"/>
                    </a:cubicBezTo>
                    <a:lnTo>
                      <a:pt x="2556697" y="3723071"/>
                    </a:lnTo>
                    <a:lnTo>
                      <a:pt x="2556697" y="3131325"/>
                    </a:lnTo>
                    <a:lnTo>
                      <a:pt x="1664906" y="3131325"/>
                    </a:lnTo>
                    <a:lnTo>
                      <a:pt x="1474967" y="3321264"/>
                    </a:lnTo>
                    <a:lnTo>
                      <a:pt x="1489228" y="3338549"/>
                    </a:lnTo>
                    <a:cubicBezTo>
                      <a:pt x="1518984" y="3382594"/>
                      <a:pt x="1536359" y="3435690"/>
                      <a:pt x="1536359" y="3492845"/>
                    </a:cubicBezTo>
                    <a:cubicBezTo>
                      <a:pt x="1536359" y="3645258"/>
                      <a:pt x="1412804" y="3768813"/>
                      <a:pt x="1260391" y="3768813"/>
                    </a:cubicBezTo>
                    <a:cubicBezTo>
                      <a:pt x="1107978" y="3768813"/>
                      <a:pt x="984423" y="3645258"/>
                      <a:pt x="984423" y="3492845"/>
                    </a:cubicBezTo>
                    <a:cubicBezTo>
                      <a:pt x="984423" y="3340432"/>
                      <a:pt x="1107978" y="3216877"/>
                      <a:pt x="1260391" y="3216877"/>
                    </a:cubicBezTo>
                    <a:cubicBezTo>
                      <a:pt x="1317546" y="3216877"/>
                      <a:pt x="1370643" y="3234252"/>
                      <a:pt x="1414688" y="3264008"/>
                    </a:cubicBezTo>
                    <a:lnTo>
                      <a:pt x="1422404" y="3270375"/>
                    </a:lnTo>
                    <a:lnTo>
                      <a:pt x="1561453" y="3131325"/>
                    </a:lnTo>
                    <a:lnTo>
                      <a:pt x="1322173" y="3131325"/>
                    </a:lnTo>
                    <a:cubicBezTo>
                      <a:pt x="967302" y="3131325"/>
                      <a:pt x="679622" y="2843645"/>
                      <a:pt x="679622" y="2488774"/>
                    </a:cubicBezTo>
                    <a:cubicBezTo>
                      <a:pt x="679622" y="2400056"/>
                      <a:pt x="697602" y="2315538"/>
                      <a:pt x="730117" y="2238664"/>
                    </a:cubicBezTo>
                    <a:lnTo>
                      <a:pt x="730179" y="2238550"/>
                    </a:lnTo>
                    <a:lnTo>
                      <a:pt x="544953" y="2238550"/>
                    </a:lnTo>
                    <a:lnTo>
                      <a:pt x="543067" y="2257259"/>
                    </a:lnTo>
                    <a:cubicBezTo>
                      <a:pt x="517487" y="2382262"/>
                      <a:pt x="406885" y="2476294"/>
                      <a:pt x="274320" y="2476294"/>
                    </a:cubicBezTo>
                    <a:cubicBezTo>
                      <a:pt x="122817" y="2476294"/>
                      <a:pt x="0" y="2353477"/>
                      <a:pt x="0" y="2201974"/>
                    </a:cubicBezTo>
                    <a:cubicBezTo>
                      <a:pt x="0" y="2050471"/>
                      <a:pt x="122817" y="1927654"/>
                      <a:pt x="274320" y="1927654"/>
                    </a:cubicBezTo>
                    <a:cubicBezTo>
                      <a:pt x="406885" y="1927654"/>
                      <a:pt x="517487" y="2021686"/>
                      <a:pt x="543067" y="2146689"/>
                    </a:cubicBezTo>
                    <a:lnTo>
                      <a:pt x="544953" y="2165398"/>
                    </a:lnTo>
                    <a:lnTo>
                      <a:pt x="769885" y="2165398"/>
                    </a:lnTo>
                    <a:lnTo>
                      <a:pt x="789360" y="2129518"/>
                    </a:lnTo>
                    <a:cubicBezTo>
                      <a:pt x="904831" y="1958598"/>
                      <a:pt x="1100379" y="1846223"/>
                      <a:pt x="1322173" y="1846223"/>
                    </a:cubicBezTo>
                    <a:lnTo>
                      <a:pt x="1388008" y="1846223"/>
                    </a:lnTo>
                    <a:lnTo>
                      <a:pt x="1408887" y="1778965"/>
                    </a:lnTo>
                    <a:cubicBezTo>
                      <a:pt x="1468825" y="1637257"/>
                      <a:pt x="1579000" y="1521970"/>
                      <a:pt x="1717087" y="1455433"/>
                    </a:cubicBezTo>
                    <a:lnTo>
                      <a:pt x="1734924" y="1448405"/>
                    </a:lnTo>
                    <a:lnTo>
                      <a:pt x="1414312" y="1127793"/>
                    </a:lnTo>
                    <a:lnTo>
                      <a:pt x="1410568" y="1130882"/>
                    </a:lnTo>
                    <a:cubicBezTo>
                      <a:pt x="1366523" y="1160639"/>
                      <a:pt x="1313426" y="1178013"/>
                      <a:pt x="1256271" y="1178013"/>
                    </a:cubicBezTo>
                    <a:cubicBezTo>
                      <a:pt x="1103858" y="1178013"/>
                      <a:pt x="980303" y="1054458"/>
                      <a:pt x="980303" y="902045"/>
                    </a:cubicBezTo>
                    <a:cubicBezTo>
                      <a:pt x="980303" y="749632"/>
                      <a:pt x="1103858" y="626077"/>
                      <a:pt x="1256271" y="626077"/>
                    </a:cubicBezTo>
                    <a:cubicBezTo>
                      <a:pt x="1408684" y="626077"/>
                      <a:pt x="1532239" y="749632"/>
                      <a:pt x="1532239" y="902045"/>
                    </a:cubicBezTo>
                    <a:cubicBezTo>
                      <a:pt x="1532239" y="959200"/>
                      <a:pt x="1514864" y="1012297"/>
                      <a:pt x="1485108" y="1056342"/>
                    </a:cubicBezTo>
                    <a:lnTo>
                      <a:pt x="1467570" y="1077598"/>
                    </a:lnTo>
                    <a:lnTo>
                      <a:pt x="1809938" y="1419966"/>
                    </a:lnTo>
                    <a:lnTo>
                      <a:pt x="1894759" y="1400417"/>
                    </a:lnTo>
                    <a:cubicBezTo>
                      <a:pt x="1926128" y="1395625"/>
                      <a:pt x="1958256" y="1393138"/>
                      <a:pt x="1990964" y="1393138"/>
                    </a:cubicBezTo>
                    <a:lnTo>
                      <a:pt x="2113481" y="1405490"/>
                    </a:lnTo>
                    <a:lnTo>
                      <a:pt x="2160165" y="1319479"/>
                    </a:lnTo>
                    <a:cubicBezTo>
                      <a:pt x="2236987" y="1205768"/>
                      <a:pt x="2340445" y="1111532"/>
                      <a:pt x="2461588" y="1045723"/>
                    </a:cubicBezTo>
                    <a:lnTo>
                      <a:pt x="2552577" y="1003257"/>
                    </a:lnTo>
                    <a:lnTo>
                      <a:pt x="2552577" y="544953"/>
                    </a:lnTo>
                    <a:lnTo>
                      <a:pt x="2533868" y="543067"/>
                    </a:lnTo>
                    <a:cubicBezTo>
                      <a:pt x="2408865" y="517488"/>
                      <a:pt x="2314833" y="406885"/>
                      <a:pt x="2314833" y="274320"/>
                    </a:cubicBezTo>
                    <a:cubicBezTo>
                      <a:pt x="2314833" y="122817"/>
                      <a:pt x="2437650" y="0"/>
                      <a:pt x="2589153" y="0"/>
                    </a:cubicBezTo>
                    <a:close/>
                  </a:path>
                </a:pathLst>
              </a:custGeom>
              <a:solidFill>
                <a:srgbClr val="F37F0B"/>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000">
                  <a:solidFill>
                    <a:schemeClr val="tx1"/>
                  </a:solidFill>
                  <a:latin typeface="Calibri" charset="0"/>
                  <a:ea typeface="Calibri" charset="0"/>
                  <a:cs typeface="Calibri" charset="0"/>
                </a:endParaRPr>
              </a:p>
            </p:txBody>
          </p:sp>
        </p:grpSp>
        <p:grpSp>
          <p:nvGrpSpPr>
            <p:cNvPr id="62" name="Group 61">
              <a:extLst>
                <a:ext uri="{FF2B5EF4-FFF2-40B4-BE49-F238E27FC236}">
                  <a16:creationId xmlns:a16="http://schemas.microsoft.com/office/drawing/2014/main" id="{BADC680C-CC98-6843-BC22-222FA35AE2C7}"/>
                </a:ext>
              </a:extLst>
            </p:cNvPr>
            <p:cNvGrpSpPr/>
            <p:nvPr/>
          </p:nvGrpSpPr>
          <p:grpSpPr>
            <a:xfrm>
              <a:off x="1865201" y="4039479"/>
              <a:ext cx="2970968" cy="636493"/>
              <a:chOff x="1865201" y="4039479"/>
              <a:chExt cx="2970968" cy="636493"/>
            </a:xfrm>
          </p:grpSpPr>
          <p:sp>
            <p:nvSpPr>
              <p:cNvPr id="37" name="Rectangle 36">
                <a:extLst>
                  <a:ext uri="{FF2B5EF4-FFF2-40B4-BE49-F238E27FC236}">
                    <a16:creationId xmlns:a16="http://schemas.microsoft.com/office/drawing/2014/main" id="{16EF8F9F-B059-2544-81B6-67C4376580D9}"/>
                  </a:ext>
                </a:extLst>
              </p:cNvPr>
              <p:cNvSpPr/>
              <p:nvPr/>
            </p:nvSpPr>
            <p:spPr>
              <a:xfrm>
                <a:off x="2862937" y="4183850"/>
                <a:ext cx="1973232" cy="492122"/>
              </a:xfrm>
              <a:prstGeom prst="rect">
                <a:avLst/>
              </a:prstGeom>
            </p:spPr>
            <p:txBody>
              <a:bodyPr wrap="none">
                <a:spAutoFit/>
              </a:bodyPr>
              <a:lstStyle/>
              <a:p>
                <a:pPr algn="just">
                  <a:lnSpc>
                    <a:spcPct val="115000"/>
                  </a:lnSpc>
                </a:pPr>
                <a:r>
                  <a:rPr lang="en-US" sz="2400" b="1" spc="110" dirty="0">
                    <a:solidFill>
                      <a:srgbClr val="F37F0B"/>
                    </a:solidFill>
                    <a:latin typeface="Calibri" panose="020F0502020204030204" pitchFamily="34" charset="0"/>
                    <a:ea typeface="Calibri" panose="020F0502020204030204" pitchFamily="34" charset="0"/>
                    <a:cs typeface="Times New Roman" panose="02020603050405020304" pitchFamily="18" charset="0"/>
                  </a:rPr>
                  <a:t>AUTOMATED</a:t>
                </a:r>
              </a:p>
            </p:txBody>
          </p:sp>
          <p:sp>
            <p:nvSpPr>
              <p:cNvPr id="38" name="Freeform 37">
                <a:extLst>
                  <a:ext uri="{FF2B5EF4-FFF2-40B4-BE49-F238E27FC236}">
                    <a16:creationId xmlns:a16="http://schemas.microsoft.com/office/drawing/2014/main" id="{AA7572DB-1784-F743-BDFB-BE5D2AD939FB}"/>
                  </a:ext>
                </a:extLst>
              </p:cNvPr>
              <p:cNvSpPr>
                <a:spLocks noChangeAspect="1"/>
              </p:cNvSpPr>
              <p:nvPr/>
            </p:nvSpPr>
            <p:spPr>
              <a:xfrm rot="19800000">
                <a:off x="2382562" y="4039479"/>
                <a:ext cx="593577" cy="547983"/>
              </a:xfrm>
              <a:custGeom>
                <a:avLst/>
                <a:gdLst>
                  <a:gd name="connsiteX0" fmla="*/ 881603 w 2135745"/>
                  <a:gd name="connsiteY0" fmla="*/ 616210 h 1971705"/>
                  <a:gd name="connsiteX1" fmla="*/ 881603 w 2135745"/>
                  <a:gd name="connsiteY1" fmla="*/ 1510890 h 1971705"/>
                  <a:gd name="connsiteX2" fmla="*/ 1151484 w 2135745"/>
                  <a:gd name="connsiteY2" fmla="*/ 1666706 h 1971705"/>
                  <a:gd name="connsiteX3" fmla="*/ 1176961 w 2135745"/>
                  <a:gd name="connsiteY3" fmla="*/ 1761784 h 1971705"/>
                  <a:gd name="connsiteX4" fmla="*/ 1075861 w 2135745"/>
                  <a:gd name="connsiteY4" fmla="*/ 1936893 h 1971705"/>
                  <a:gd name="connsiteX5" fmla="*/ 980783 w 2135745"/>
                  <a:gd name="connsiteY5" fmla="*/ 1962369 h 1971705"/>
                  <a:gd name="connsiteX6" fmla="*/ 34812 w 2135745"/>
                  <a:gd name="connsiteY6" fmla="*/ 1416213 h 1971705"/>
                  <a:gd name="connsiteX7" fmla="*/ 9336 w 2135745"/>
                  <a:gd name="connsiteY7" fmla="*/ 1321135 h 1971705"/>
                  <a:gd name="connsiteX8" fmla="*/ 110434 w 2135745"/>
                  <a:gd name="connsiteY8" fmla="*/ 1146025 h 1971705"/>
                  <a:gd name="connsiteX9" fmla="*/ 205513 w 2135745"/>
                  <a:gd name="connsiteY9" fmla="*/ 1120549 h 1971705"/>
                  <a:gd name="connsiteX10" fmla="*/ 464336 w 2135745"/>
                  <a:gd name="connsiteY10" fmla="*/ 1269980 h 1971705"/>
                  <a:gd name="connsiteX11" fmla="*/ 464336 w 2135745"/>
                  <a:gd name="connsiteY11" fmla="*/ 433134 h 1971705"/>
                  <a:gd name="connsiteX12" fmla="*/ 499078 w 2135745"/>
                  <a:gd name="connsiteY12" fmla="*/ 489812 h 1971705"/>
                  <a:gd name="connsiteX13" fmla="*/ 604978 w 2135745"/>
                  <a:gd name="connsiteY13" fmla="*/ 583221 h 1971705"/>
                  <a:gd name="connsiteX14" fmla="*/ 874814 w 2135745"/>
                  <a:gd name="connsiteY14" fmla="*/ 618745 h 1971705"/>
                  <a:gd name="connsiteX15" fmla="*/ 816526 w 2135745"/>
                  <a:gd name="connsiteY15" fmla="*/ 203091 h 1971705"/>
                  <a:gd name="connsiteX16" fmla="*/ 844975 w 2135745"/>
                  <a:gd name="connsiteY16" fmla="*/ 309264 h 1971705"/>
                  <a:gd name="connsiteX17" fmla="*/ 738802 w 2135745"/>
                  <a:gd name="connsiteY17" fmla="*/ 337713 h 1971705"/>
                  <a:gd name="connsiteX18" fmla="*/ 710353 w 2135745"/>
                  <a:gd name="connsiteY18" fmla="*/ 231540 h 1971705"/>
                  <a:gd name="connsiteX19" fmla="*/ 816526 w 2135745"/>
                  <a:gd name="connsiteY19" fmla="*/ 203091 h 1971705"/>
                  <a:gd name="connsiteX20" fmla="*/ 847438 w 2135745"/>
                  <a:gd name="connsiteY20" fmla="*/ 141045 h 1971705"/>
                  <a:gd name="connsiteX21" fmla="*/ 685270 w 2135745"/>
                  <a:gd name="connsiteY21" fmla="*/ 151072 h 1971705"/>
                  <a:gd name="connsiteX22" fmla="*/ 683326 w 2135745"/>
                  <a:gd name="connsiteY22" fmla="*/ 153276 h 1971705"/>
                  <a:gd name="connsiteX23" fmla="*/ 683282 w 2135745"/>
                  <a:gd name="connsiteY23" fmla="*/ 153297 h 1971705"/>
                  <a:gd name="connsiteX24" fmla="*/ 644501 w 2135745"/>
                  <a:gd name="connsiteY24" fmla="*/ 197264 h 1971705"/>
                  <a:gd name="connsiteX25" fmla="*/ 698540 w 2135745"/>
                  <a:gd name="connsiteY25" fmla="*/ 398941 h 1971705"/>
                  <a:gd name="connsiteX26" fmla="*/ 900218 w 2135745"/>
                  <a:gd name="connsiteY26" fmla="*/ 344902 h 1971705"/>
                  <a:gd name="connsiteX27" fmla="*/ 918904 w 2135745"/>
                  <a:gd name="connsiteY27" fmla="*/ 289333 h 1971705"/>
                  <a:gd name="connsiteX28" fmla="*/ 918900 w 2135745"/>
                  <a:gd name="connsiteY28" fmla="*/ 289291 h 1971705"/>
                  <a:gd name="connsiteX29" fmla="*/ 919839 w 2135745"/>
                  <a:gd name="connsiteY29" fmla="*/ 286501 h 1971705"/>
                  <a:gd name="connsiteX30" fmla="*/ 847438 w 2135745"/>
                  <a:gd name="connsiteY30" fmla="*/ 141045 h 1971705"/>
                  <a:gd name="connsiteX31" fmla="*/ 908093 w 2135745"/>
                  <a:gd name="connsiteY31" fmla="*/ 35988 h 1971705"/>
                  <a:gd name="connsiteX32" fmla="*/ 1006293 w 2135745"/>
                  <a:gd name="connsiteY32" fmla="*/ 402476 h 1971705"/>
                  <a:gd name="connsiteX33" fmla="*/ 639805 w 2135745"/>
                  <a:gd name="connsiteY33" fmla="*/ 500676 h 1971705"/>
                  <a:gd name="connsiteX34" fmla="*/ 541605 w 2135745"/>
                  <a:gd name="connsiteY34" fmla="*/ 134188 h 1971705"/>
                  <a:gd name="connsiteX35" fmla="*/ 908093 w 2135745"/>
                  <a:gd name="connsiteY35" fmla="*/ 35988 h 1971705"/>
                  <a:gd name="connsiteX36" fmla="*/ 1899937 w 2135745"/>
                  <a:gd name="connsiteY36" fmla="*/ 444261 h 1971705"/>
                  <a:gd name="connsiteX37" fmla="*/ 1921638 w 2135745"/>
                  <a:gd name="connsiteY37" fmla="*/ 458360 h 1971705"/>
                  <a:gd name="connsiteX38" fmla="*/ 1932643 w 2135745"/>
                  <a:gd name="connsiteY38" fmla="*/ 474425 h 1971705"/>
                  <a:gd name="connsiteX39" fmla="*/ 1944859 w 2135745"/>
                  <a:gd name="connsiteY39" fmla="*/ 488274 h 1971705"/>
                  <a:gd name="connsiteX40" fmla="*/ 2126690 w 2135745"/>
                  <a:gd name="connsiteY40" fmla="*/ 803213 h 1971705"/>
                  <a:gd name="connsiteX41" fmla="*/ 2101981 w 2135745"/>
                  <a:gd name="connsiteY41" fmla="*/ 895429 h 1971705"/>
                  <a:gd name="connsiteX42" fmla="*/ 2101982 w 2135745"/>
                  <a:gd name="connsiteY42" fmla="*/ 895430 h 1971705"/>
                  <a:gd name="connsiteX43" fmla="*/ 2009766 w 2135745"/>
                  <a:gd name="connsiteY43" fmla="*/ 870721 h 1971705"/>
                  <a:gd name="connsiteX44" fmla="*/ 1848448 w 2135745"/>
                  <a:gd name="connsiteY44" fmla="*/ 591311 h 1971705"/>
                  <a:gd name="connsiteX45" fmla="*/ 1660482 w 2135745"/>
                  <a:gd name="connsiteY45" fmla="*/ 671097 h 1971705"/>
                  <a:gd name="connsiteX46" fmla="*/ 1644921 w 2135745"/>
                  <a:gd name="connsiteY46" fmla="*/ 674287 h 1971705"/>
                  <a:gd name="connsiteX47" fmla="*/ 1562314 w 2135745"/>
                  <a:gd name="connsiteY47" fmla="*/ 817367 h 1971705"/>
                  <a:gd name="connsiteX48" fmla="*/ 1567332 w 2135745"/>
                  <a:gd name="connsiteY48" fmla="*/ 832439 h 1971705"/>
                  <a:gd name="connsiteX49" fmla="*/ 1591919 w 2135745"/>
                  <a:gd name="connsiteY49" fmla="*/ 1032684 h 1971705"/>
                  <a:gd name="connsiteX50" fmla="*/ 1916256 w 2135745"/>
                  <a:gd name="connsiteY50" fmla="*/ 1032684 h 1971705"/>
                  <a:gd name="connsiteX51" fmla="*/ 1942533 w 2135745"/>
                  <a:gd name="connsiteY51" fmla="*/ 1037989 h 1971705"/>
                  <a:gd name="connsiteX52" fmla="*/ 1983763 w 2135745"/>
                  <a:gd name="connsiteY52" fmla="*/ 1100191 h 1971705"/>
                  <a:gd name="connsiteX53" fmla="*/ 1983762 w 2135745"/>
                  <a:gd name="connsiteY53" fmla="*/ 1100191 h 1971705"/>
                  <a:gd name="connsiteX54" fmla="*/ 1916255 w 2135745"/>
                  <a:gd name="connsiteY54" fmla="*/ 1167698 h 1971705"/>
                  <a:gd name="connsiteX55" fmla="*/ 1552594 w 2135745"/>
                  <a:gd name="connsiteY55" fmla="*/ 1167697 h 1971705"/>
                  <a:gd name="connsiteX56" fmla="*/ 1545205 w 2135745"/>
                  <a:gd name="connsiteY56" fmla="*/ 1165440 h 1971705"/>
                  <a:gd name="connsiteX57" fmla="*/ 1540402 w 2135745"/>
                  <a:gd name="connsiteY57" fmla="*/ 1167039 h 1971705"/>
                  <a:gd name="connsiteX58" fmla="*/ 1540401 w 2135745"/>
                  <a:gd name="connsiteY58" fmla="*/ 1167038 h 1971705"/>
                  <a:gd name="connsiteX59" fmla="*/ 1465171 w 2135745"/>
                  <a:gd name="connsiteY59" fmla="*/ 1108261 h 1971705"/>
                  <a:gd name="connsiteX60" fmla="*/ 1437678 w 2135745"/>
                  <a:gd name="connsiteY60" fmla="*/ 884340 h 1971705"/>
                  <a:gd name="connsiteX61" fmla="*/ 1305558 w 2135745"/>
                  <a:gd name="connsiteY61" fmla="*/ 808061 h 1971705"/>
                  <a:gd name="connsiteX62" fmla="*/ 1288706 w 2135745"/>
                  <a:gd name="connsiteY62" fmla="*/ 745170 h 1971705"/>
                  <a:gd name="connsiteX63" fmla="*/ 1296644 w 2135745"/>
                  <a:gd name="connsiteY63" fmla="*/ 731421 h 1971705"/>
                  <a:gd name="connsiteX64" fmla="*/ 997561 w 2135745"/>
                  <a:gd name="connsiteY64" fmla="*/ 558746 h 1971705"/>
                  <a:gd name="connsiteX65" fmla="*/ 1048647 w 2135745"/>
                  <a:gd name="connsiteY65" fmla="*/ 511515 h 1971705"/>
                  <a:gd name="connsiteX66" fmla="*/ 1090736 w 2135745"/>
                  <a:gd name="connsiteY66" fmla="*/ 453062 h 1971705"/>
                  <a:gd name="connsiteX67" fmla="*/ 1120313 w 2135745"/>
                  <a:gd name="connsiteY67" fmla="*/ 387386 h 1971705"/>
                  <a:gd name="connsiteX68" fmla="*/ 1135673 w 2135745"/>
                  <a:gd name="connsiteY68" fmla="*/ 319527 h 1971705"/>
                  <a:gd name="connsiteX69" fmla="*/ 1434757 w 2135745"/>
                  <a:gd name="connsiteY69" fmla="*/ 492203 h 1971705"/>
                  <a:gd name="connsiteX70" fmla="*/ 1445867 w 2135745"/>
                  <a:gd name="connsiteY70" fmla="*/ 472959 h 1971705"/>
                  <a:gd name="connsiteX71" fmla="*/ 1508758 w 2135745"/>
                  <a:gd name="connsiteY71" fmla="*/ 456108 h 1971705"/>
                  <a:gd name="connsiteX72" fmla="*/ 1641236 w 2135745"/>
                  <a:gd name="connsiteY72" fmla="*/ 532594 h 1971705"/>
                  <a:gd name="connsiteX73" fmla="*/ 1848271 w 2135745"/>
                  <a:gd name="connsiteY73" fmla="*/ 444712 h 1971705"/>
                  <a:gd name="connsiteX74" fmla="*/ 1899937 w 2135745"/>
                  <a:gd name="connsiteY74" fmla="*/ 444261 h 197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2135745" h="1971705">
                    <a:moveTo>
                      <a:pt x="881603" y="616210"/>
                    </a:moveTo>
                    <a:lnTo>
                      <a:pt x="881603" y="1510890"/>
                    </a:lnTo>
                    <a:lnTo>
                      <a:pt x="1151484" y="1666706"/>
                    </a:lnTo>
                    <a:cubicBezTo>
                      <a:pt x="1184774" y="1685926"/>
                      <a:pt x="1196181" y="1728494"/>
                      <a:pt x="1176961" y="1761784"/>
                    </a:cubicBezTo>
                    <a:lnTo>
                      <a:pt x="1075861" y="1936893"/>
                    </a:lnTo>
                    <a:cubicBezTo>
                      <a:pt x="1056641" y="1970183"/>
                      <a:pt x="1014073" y="1981589"/>
                      <a:pt x="980783" y="1962369"/>
                    </a:cubicBezTo>
                    <a:lnTo>
                      <a:pt x="34812" y="1416213"/>
                    </a:lnTo>
                    <a:cubicBezTo>
                      <a:pt x="1522" y="1396993"/>
                      <a:pt x="-9884" y="1354425"/>
                      <a:pt x="9336" y="1321135"/>
                    </a:cubicBezTo>
                    <a:lnTo>
                      <a:pt x="110434" y="1146025"/>
                    </a:lnTo>
                    <a:cubicBezTo>
                      <a:pt x="129654" y="1112735"/>
                      <a:pt x="172223" y="1101329"/>
                      <a:pt x="205513" y="1120549"/>
                    </a:cubicBezTo>
                    <a:lnTo>
                      <a:pt x="464336" y="1269980"/>
                    </a:lnTo>
                    <a:lnTo>
                      <a:pt x="464336" y="433134"/>
                    </a:lnTo>
                    <a:lnTo>
                      <a:pt x="499078" y="489812"/>
                    </a:lnTo>
                    <a:cubicBezTo>
                      <a:pt x="526924" y="526667"/>
                      <a:pt x="562458" y="558672"/>
                      <a:pt x="604978" y="583221"/>
                    </a:cubicBezTo>
                    <a:cubicBezTo>
                      <a:pt x="690018" y="632319"/>
                      <a:pt x="786909" y="642299"/>
                      <a:pt x="874814" y="618745"/>
                    </a:cubicBezTo>
                    <a:close/>
                    <a:moveTo>
                      <a:pt x="816526" y="203091"/>
                    </a:moveTo>
                    <a:cubicBezTo>
                      <a:pt x="853701" y="224554"/>
                      <a:pt x="866438" y="272089"/>
                      <a:pt x="844975" y="309264"/>
                    </a:cubicBezTo>
                    <a:cubicBezTo>
                      <a:pt x="823512" y="346439"/>
                      <a:pt x="775977" y="359176"/>
                      <a:pt x="738802" y="337713"/>
                    </a:cubicBezTo>
                    <a:cubicBezTo>
                      <a:pt x="701627" y="316250"/>
                      <a:pt x="688890" y="268715"/>
                      <a:pt x="710353" y="231540"/>
                    </a:cubicBezTo>
                    <a:cubicBezTo>
                      <a:pt x="731816" y="194365"/>
                      <a:pt x="779351" y="181628"/>
                      <a:pt x="816526" y="203091"/>
                    </a:cubicBezTo>
                    <a:close/>
                    <a:moveTo>
                      <a:pt x="847438" y="141045"/>
                    </a:moveTo>
                    <a:cubicBezTo>
                      <a:pt x="794715" y="110605"/>
                      <a:pt x="730969" y="116543"/>
                      <a:pt x="685270" y="151072"/>
                    </a:cubicBezTo>
                    <a:lnTo>
                      <a:pt x="683326" y="153276"/>
                    </a:lnTo>
                    <a:lnTo>
                      <a:pt x="683282" y="153297"/>
                    </a:lnTo>
                    <a:cubicBezTo>
                      <a:pt x="667982" y="164859"/>
                      <a:pt x="654693" y="179611"/>
                      <a:pt x="644501" y="197264"/>
                    </a:cubicBezTo>
                    <a:cubicBezTo>
                      <a:pt x="603732" y="267878"/>
                      <a:pt x="627926" y="358172"/>
                      <a:pt x="698540" y="398941"/>
                    </a:cubicBezTo>
                    <a:cubicBezTo>
                      <a:pt x="769154" y="439710"/>
                      <a:pt x="859449" y="415516"/>
                      <a:pt x="900218" y="344902"/>
                    </a:cubicBezTo>
                    <a:cubicBezTo>
                      <a:pt x="910410" y="327249"/>
                      <a:pt x="916542" y="308365"/>
                      <a:pt x="918904" y="289333"/>
                    </a:cubicBezTo>
                    <a:lnTo>
                      <a:pt x="918900" y="289291"/>
                    </a:lnTo>
                    <a:lnTo>
                      <a:pt x="919839" y="286501"/>
                    </a:lnTo>
                    <a:cubicBezTo>
                      <a:pt x="926892" y="229659"/>
                      <a:pt x="900163" y="171485"/>
                      <a:pt x="847438" y="141045"/>
                    </a:cubicBezTo>
                    <a:close/>
                    <a:moveTo>
                      <a:pt x="908093" y="35988"/>
                    </a:moveTo>
                    <a:cubicBezTo>
                      <a:pt x="1036413" y="110074"/>
                      <a:pt x="1080378" y="274156"/>
                      <a:pt x="1006293" y="402476"/>
                    </a:cubicBezTo>
                    <a:cubicBezTo>
                      <a:pt x="932207" y="530796"/>
                      <a:pt x="768125" y="574762"/>
                      <a:pt x="639805" y="500676"/>
                    </a:cubicBezTo>
                    <a:cubicBezTo>
                      <a:pt x="511485" y="426591"/>
                      <a:pt x="467519" y="262508"/>
                      <a:pt x="541605" y="134188"/>
                    </a:cubicBezTo>
                    <a:cubicBezTo>
                      <a:pt x="615690" y="5868"/>
                      <a:pt x="779773" y="-38098"/>
                      <a:pt x="908093" y="35988"/>
                    </a:cubicBezTo>
                    <a:close/>
                    <a:moveTo>
                      <a:pt x="1899937" y="444261"/>
                    </a:moveTo>
                    <a:cubicBezTo>
                      <a:pt x="1907946" y="447497"/>
                      <a:pt x="1915338" y="452261"/>
                      <a:pt x="1921638" y="458360"/>
                    </a:cubicBezTo>
                    <a:lnTo>
                      <a:pt x="1932643" y="474425"/>
                    </a:lnTo>
                    <a:lnTo>
                      <a:pt x="1944859" y="488274"/>
                    </a:lnTo>
                    <a:lnTo>
                      <a:pt x="2126690" y="803213"/>
                    </a:lnTo>
                    <a:cubicBezTo>
                      <a:pt x="2145332" y="835501"/>
                      <a:pt x="2134269" y="876788"/>
                      <a:pt x="2101981" y="895429"/>
                    </a:cubicBezTo>
                    <a:lnTo>
                      <a:pt x="2101982" y="895430"/>
                    </a:lnTo>
                    <a:cubicBezTo>
                      <a:pt x="2069694" y="914072"/>
                      <a:pt x="2028407" y="903009"/>
                      <a:pt x="2009766" y="870721"/>
                    </a:cubicBezTo>
                    <a:lnTo>
                      <a:pt x="1848448" y="591311"/>
                    </a:lnTo>
                    <a:lnTo>
                      <a:pt x="1660482" y="671097"/>
                    </a:lnTo>
                    <a:lnTo>
                      <a:pt x="1644921" y="674287"/>
                    </a:lnTo>
                    <a:lnTo>
                      <a:pt x="1562314" y="817367"/>
                    </a:lnTo>
                    <a:lnTo>
                      <a:pt x="1567332" y="832439"/>
                    </a:lnTo>
                    <a:lnTo>
                      <a:pt x="1591919" y="1032684"/>
                    </a:lnTo>
                    <a:lnTo>
                      <a:pt x="1916256" y="1032684"/>
                    </a:lnTo>
                    <a:cubicBezTo>
                      <a:pt x="1925577" y="1032684"/>
                      <a:pt x="1934456" y="1034573"/>
                      <a:pt x="1942533" y="1037989"/>
                    </a:cubicBezTo>
                    <a:cubicBezTo>
                      <a:pt x="1966762" y="1048237"/>
                      <a:pt x="1983763" y="1072229"/>
                      <a:pt x="1983763" y="1100191"/>
                    </a:cubicBezTo>
                    <a:lnTo>
                      <a:pt x="1983762" y="1100191"/>
                    </a:lnTo>
                    <a:cubicBezTo>
                      <a:pt x="1983762" y="1137474"/>
                      <a:pt x="1953538" y="1167698"/>
                      <a:pt x="1916255" y="1167698"/>
                    </a:cubicBezTo>
                    <a:lnTo>
                      <a:pt x="1552594" y="1167697"/>
                    </a:lnTo>
                    <a:lnTo>
                      <a:pt x="1545205" y="1165440"/>
                    </a:lnTo>
                    <a:lnTo>
                      <a:pt x="1540402" y="1167039"/>
                    </a:lnTo>
                    <a:lnTo>
                      <a:pt x="1540401" y="1167038"/>
                    </a:lnTo>
                    <a:cubicBezTo>
                      <a:pt x="1503397" y="1171582"/>
                      <a:pt x="1469715" y="1145266"/>
                      <a:pt x="1465171" y="1108261"/>
                    </a:cubicBezTo>
                    <a:lnTo>
                      <a:pt x="1437678" y="884340"/>
                    </a:lnTo>
                    <a:lnTo>
                      <a:pt x="1305558" y="808061"/>
                    </a:lnTo>
                    <a:cubicBezTo>
                      <a:pt x="1283537" y="795347"/>
                      <a:pt x="1275993" y="767191"/>
                      <a:pt x="1288706" y="745170"/>
                    </a:cubicBezTo>
                    <a:lnTo>
                      <a:pt x="1296644" y="731421"/>
                    </a:lnTo>
                    <a:lnTo>
                      <a:pt x="997561" y="558746"/>
                    </a:lnTo>
                    <a:lnTo>
                      <a:pt x="1048647" y="511515"/>
                    </a:lnTo>
                    <a:cubicBezTo>
                      <a:pt x="1064324" y="493836"/>
                      <a:pt x="1078462" y="474322"/>
                      <a:pt x="1090736" y="453062"/>
                    </a:cubicBezTo>
                    <a:cubicBezTo>
                      <a:pt x="1103011" y="431802"/>
                      <a:pt x="1112841" y="409802"/>
                      <a:pt x="1120313" y="387386"/>
                    </a:cubicBezTo>
                    <a:lnTo>
                      <a:pt x="1135673" y="319527"/>
                    </a:lnTo>
                    <a:lnTo>
                      <a:pt x="1434757" y="492203"/>
                    </a:lnTo>
                    <a:lnTo>
                      <a:pt x="1445867" y="472959"/>
                    </a:lnTo>
                    <a:cubicBezTo>
                      <a:pt x="1458581" y="450939"/>
                      <a:pt x="1486737" y="443394"/>
                      <a:pt x="1508758" y="456108"/>
                    </a:cubicBezTo>
                    <a:lnTo>
                      <a:pt x="1641236" y="532594"/>
                    </a:lnTo>
                    <a:lnTo>
                      <a:pt x="1848271" y="444712"/>
                    </a:lnTo>
                    <a:cubicBezTo>
                      <a:pt x="1865431" y="437428"/>
                      <a:pt x="1883918" y="437789"/>
                      <a:pt x="1899937" y="444261"/>
                    </a:cubicBezTo>
                    <a:close/>
                  </a:path>
                </a:pathLst>
              </a:custGeom>
              <a:solidFill>
                <a:srgbClr val="F37F0B"/>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58595B"/>
                  </a:solidFill>
                </a:endParaRPr>
              </a:p>
            </p:txBody>
          </p:sp>
          <p:grpSp>
            <p:nvGrpSpPr>
              <p:cNvPr id="39" name="Group 38">
                <a:extLst>
                  <a:ext uri="{FF2B5EF4-FFF2-40B4-BE49-F238E27FC236}">
                    <a16:creationId xmlns:a16="http://schemas.microsoft.com/office/drawing/2014/main" id="{C5974364-5DA9-FD48-A5D1-3EE0B4049F43}"/>
                  </a:ext>
                </a:extLst>
              </p:cNvPr>
              <p:cNvGrpSpPr>
                <a:grpSpLocks noChangeAspect="1"/>
              </p:cNvGrpSpPr>
              <p:nvPr/>
            </p:nvGrpSpPr>
            <p:grpSpPr>
              <a:xfrm>
                <a:off x="1865201" y="4086865"/>
                <a:ext cx="477761" cy="541568"/>
                <a:chOff x="4658990" y="4332310"/>
                <a:chExt cx="459146" cy="520467"/>
              </a:xfrm>
              <a:solidFill>
                <a:srgbClr val="F7A34F"/>
              </a:solidFill>
            </p:grpSpPr>
            <p:sp>
              <p:nvSpPr>
                <p:cNvPr id="40" name="Freeform 40">
                  <a:extLst>
                    <a:ext uri="{FF2B5EF4-FFF2-40B4-BE49-F238E27FC236}">
                      <a16:creationId xmlns:a16="http://schemas.microsoft.com/office/drawing/2014/main" id="{FBBA90A1-BD0D-6D4D-A8A7-64B1219745B2}"/>
                    </a:ext>
                  </a:extLst>
                </p:cNvPr>
                <p:cNvSpPr>
                  <a:spLocks noEditPoints="1"/>
                </p:cNvSpPr>
                <p:nvPr/>
              </p:nvSpPr>
              <p:spPr bwMode="auto">
                <a:xfrm rot="15300000">
                  <a:off x="4831931" y="4566572"/>
                  <a:ext cx="277259" cy="295151"/>
                </a:xfrm>
                <a:custGeom>
                  <a:avLst/>
                  <a:gdLst>
                    <a:gd name="T0" fmla="*/ 2064 w 2376"/>
                    <a:gd name="T1" fmla="*/ 1136 h 2398"/>
                    <a:gd name="T2" fmla="*/ 1944 w 2376"/>
                    <a:gd name="T3" fmla="*/ 752 h 2398"/>
                    <a:gd name="T4" fmla="*/ 1846 w 2376"/>
                    <a:gd name="T5" fmla="*/ 617 h 2398"/>
                    <a:gd name="T6" fmla="*/ 1499 w 2376"/>
                    <a:gd name="T7" fmla="*/ 377 h 2398"/>
                    <a:gd name="T8" fmla="*/ 1342 w 2376"/>
                    <a:gd name="T9" fmla="*/ 0 h 2398"/>
                    <a:gd name="T10" fmla="*/ 917 w 2376"/>
                    <a:gd name="T11" fmla="*/ 364 h 2398"/>
                    <a:gd name="T12" fmla="*/ 359 w 2376"/>
                    <a:gd name="T13" fmla="*/ 319 h 2398"/>
                    <a:gd name="T14" fmla="*/ 454 w 2376"/>
                    <a:gd name="T15" fmla="*/ 717 h 2398"/>
                    <a:gd name="T16" fmla="*/ 314 w 2376"/>
                    <a:gd name="T17" fmla="*/ 1116 h 2398"/>
                    <a:gd name="T18" fmla="*/ 310 w 2376"/>
                    <a:gd name="T19" fmla="*/ 1199 h 2398"/>
                    <a:gd name="T20" fmla="*/ 314 w 2376"/>
                    <a:gd name="T21" fmla="*/ 1282 h 2398"/>
                    <a:gd name="T22" fmla="*/ 454 w 2376"/>
                    <a:gd name="T23" fmla="*/ 1680 h 2398"/>
                    <a:gd name="T24" fmla="*/ 359 w 2376"/>
                    <a:gd name="T25" fmla="*/ 2077 h 2398"/>
                    <a:gd name="T26" fmla="*/ 917 w 2376"/>
                    <a:gd name="T27" fmla="*/ 2034 h 2398"/>
                    <a:gd name="T28" fmla="*/ 1342 w 2376"/>
                    <a:gd name="T29" fmla="*/ 2398 h 2398"/>
                    <a:gd name="T30" fmla="*/ 1499 w 2376"/>
                    <a:gd name="T31" fmla="*/ 2019 h 2398"/>
                    <a:gd name="T32" fmla="*/ 1846 w 2376"/>
                    <a:gd name="T33" fmla="*/ 1779 h 2398"/>
                    <a:gd name="T34" fmla="*/ 1944 w 2376"/>
                    <a:gd name="T35" fmla="*/ 1645 h 2398"/>
                    <a:gd name="T36" fmla="*/ 2064 w 2376"/>
                    <a:gd name="T37" fmla="*/ 1261 h 2398"/>
                    <a:gd name="T38" fmla="*/ 1188 w 2376"/>
                    <a:gd name="T39" fmla="*/ 1804 h 2398"/>
                    <a:gd name="T40" fmla="*/ 1066 w 2376"/>
                    <a:gd name="T41" fmla="*/ 1792 h 2398"/>
                    <a:gd name="T42" fmla="*/ 952 w 2376"/>
                    <a:gd name="T43" fmla="*/ 1757 h 2398"/>
                    <a:gd name="T44" fmla="*/ 849 w 2376"/>
                    <a:gd name="T45" fmla="*/ 1701 h 2398"/>
                    <a:gd name="T46" fmla="*/ 760 w 2376"/>
                    <a:gd name="T47" fmla="*/ 1627 h 2398"/>
                    <a:gd name="T48" fmla="*/ 685 w 2376"/>
                    <a:gd name="T49" fmla="*/ 1537 h 2398"/>
                    <a:gd name="T50" fmla="*/ 630 w 2376"/>
                    <a:gd name="T51" fmla="*/ 1434 h 2398"/>
                    <a:gd name="T52" fmla="*/ 594 w 2376"/>
                    <a:gd name="T53" fmla="*/ 1321 h 2398"/>
                    <a:gd name="T54" fmla="*/ 582 w 2376"/>
                    <a:gd name="T55" fmla="*/ 1199 h 2398"/>
                    <a:gd name="T56" fmla="*/ 594 w 2376"/>
                    <a:gd name="T57" fmla="*/ 1077 h 2398"/>
                    <a:gd name="T58" fmla="*/ 630 w 2376"/>
                    <a:gd name="T59" fmla="*/ 963 h 2398"/>
                    <a:gd name="T60" fmla="*/ 685 w 2376"/>
                    <a:gd name="T61" fmla="*/ 859 h 2398"/>
                    <a:gd name="T62" fmla="*/ 760 w 2376"/>
                    <a:gd name="T63" fmla="*/ 770 h 2398"/>
                    <a:gd name="T64" fmla="*/ 849 w 2376"/>
                    <a:gd name="T65" fmla="*/ 695 h 2398"/>
                    <a:gd name="T66" fmla="*/ 952 w 2376"/>
                    <a:gd name="T67" fmla="*/ 640 h 2398"/>
                    <a:gd name="T68" fmla="*/ 1066 w 2376"/>
                    <a:gd name="T69" fmla="*/ 605 h 2398"/>
                    <a:gd name="T70" fmla="*/ 1188 w 2376"/>
                    <a:gd name="T71" fmla="*/ 592 h 2398"/>
                    <a:gd name="T72" fmla="*/ 1310 w 2376"/>
                    <a:gd name="T73" fmla="*/ 605 h 2398"/>
                    <a:gd name="T74" fmla="*/ 1424 w 2376"/>
                    <a:gd name="T75" fmla="*/ 640 h 2398"/>
                    <a:gd name="T76" fmla="*/ 1527 w 2376"/>
                    <a:gd name="T77" fmla="*/ 695 h 2398"/>
                    <a:gd name="T78" fmla="*/ 1616 w 2376"/>
                    <a:gd name="T79" fmla="*/ 770 h 2398"/>
                    <a:gd name="T80" fmla="*/ 1691 w 2376"/>
                    <a:gd name="T81" fmla="*/ 859 h 2398"/>
                    <a:gd name="T82" fmla="*/ 1747 w 2376"/>
                    <a:gd name="T83" fmla="*/ 963 h 2398"/>
                    <a:gd name="T84" fmla="*/ 1781 w 2376"/>
                    <a:gd name="T85" fmla="*/ 1077 h 2398"/>
                    <a:gd name="T86" fmla="*/ 1794 w 2376"/>
                    <a:gd name="T87" fmla="*/ 1199 h 2398"/>
                    <a:gd name="T88" fmla="*/ 1781 w 2376"/>
                    <a:gd name="T89" fmla="*/ 1321 h 2398"/>
                    <a:gd name="T90" fmla="*/ 1747 w 2376"/>
                    <a:gd name="T91" fmla="*/ 1434 h 2398"/>
                    <a:gd name="T92" fmla="*/ 1691 w 2376"/>
                    <a:gd name="T93" fmla="*/ 1537 h 2398"/>
                    <a:gd name="T94" fmla="*/ 1616 w 2376"/>
                    <a:gd name="T95" fmla="*/ 1627 h 2398"/>
                    <a:gd name="T96" fmla="*/ 1527 w 2376"/>
                    <a:gd name="T97" fmla="*/ 1701 h 2398"/>
                    <a:gd name="T98" fmla="*/ 1424 w 2376"/>
                    <a:gd name="T99" fmla="*/ 1757 h 2398"/>
                    <a:gd name="T100" fmla="*/ 1310 w 2376"/>
                    <a:gd name="T101" fmla="*/ 1792 h 2398"/>
                    <a:gd name="T102" fmla="*/ 1188 w 2376"/>
                    <a:gd name="T103" fmla="*/ 1804 h 2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76" h="2398">
                      <a:moveTo>
                        <a:pt x="2066" y="1199"/>
                      </a:moveTo>
                      <a:lnTo>
                        <a:pt x="2066" y="1177"/>
                      </a:lnTo>
                      <a:lnTo>
                        <a:pt x="2065" y="1156"/>
                      </a:lnTo>
                      <a:lnTo>
                        <a:pt x="2064" y="1136"/>
                      </a:lnTo>
                      <a:lnTo>
                        <a:pt x="2061" y="1116"/>
                      </a:lnTo>
                      <a:lnTo>
                        <a:pt x="2376" y="974"/>
                      </a:lnTo>
                      <a:lnTo>
                        <a:pt x="2281" y="681"/>
                      </a:lnTo>
                      <a:lnTo>
                        <a:pt x="1944" y="752"/>
                      </a:lnTo>
                      <a:lnTo>
                        <a:pt x="1921" y="717"/>
                      </a:lnTo>
                      <a:lnTo>
                        <a:pt x="1897" y="682"/>
                      </a:lnTo>
                      <a:lnTo>
                        <a:pt x="1873" y="649"/>
                      </a:lnTo>
                      <a:lnTo>
                        <a:pt x="1846" y="617"/>
                      </a:lnTo>
                      <a:lnTo>
                        <a:pt x="2017" y="319"/>
                      </a:lnTo>
                      <a:lnTo>
                        <a:pt x="1768" y="137"/>
                      </a:lnTo>
                      <a:lnTo>
                        <a:pt x="1538" y="393"/>
                      </a:lnTo>
                      <a:lnTo>
                        <a:pt x="1499" y="377"/>
                      </a:lnTo>
                      <a:lnTo>
                        <a:pt x="1459" y="364"/>
                      </a:lnTo>
                      <a:lnTo>
                        <a:pt x="1420" y="352"/>
                      </a:lnTo>
                      <a:lnTo>
                        <a:pt x="1379" y="342"/>
                      </a:lnTo>
                      <a:lnTo>
                        <a:pt x="1342" y="0"/>
                      </a:lnTo>
                      <a:lnTo>
                        <a:pt x="1033" y="0"/>
                      </a:lnTo>
                      <a:lnTo>
                        <a:pt x="998" y="342"/>
                      </a:lnTo>
                      <a:lnTo>
                        <a:pt x="956" y="352"/>
                      </a:lnTo>
                      <a:lnTo>
                        <a:pt x="917" y="364"/>
                      </a:lnTo>
                      <a:lnTo>
                        <a:pt x="878" y="377"/>
                      </a:lnTo>
                      <a:lnTo>
                        <a:pt x="838" y="393"/>
                      </a:lnTo>
                      <a:lnTo>
                        <a:pt x="608" y="137"/>
                      </a:lnTo>
                      <a:lnTo>
                        <a:pt x="359" y="319"/>
                      </a:lnTo>
                      <a:lnTo>
                        <a:pt x="530" y="617"/>
                      </a:lnTo>
                      <a:lnTo>
                        <a:pt x="504" y="649"/>
                      </a:lnTo>
                      <a:lnTo>
                        <a:pt x="478" y="682"/>
                      </a:lnTo>
                      <a:lnTo>
                        <a:pt x="454" y="717"/>
                      </a:lnTo>
                      <a:lnTo>
                        <a:pt x="432" y="752"/>
                      </a:lnTo>
                      <a:lnTo>
                        <a:pt x="95" y="681"/>
                      </a:lnTo>
                      <a:lnTo>
                        <a:pt x="0" y="974"/>
                      </a:lnTo>
                      <a:lnTo>
                        <a:pt x="314" y="1116"/>
                      </a:lnTo>
                      <a:lnTo>
                        <a:pt x="313" y="1136"/>
                      </a:lnTo>
                      <a:lnTo>
                        <a:pt x="311" y="1156"/>
                      </a:lnTo>
                      <a:lnTo>
                        <a:pt x="310" y="1177"/>
                      </a:lnTo>
                      <a:lnTo>
                        <a:pt x="310" y="1199"/>
                      </a:lnTo>
                      <a:lnTo>
                        <a:pt x="310" y="1219"/>
                      </a:lnTo>
                      <a:lnTo>
                        <a:pt x="311" y="1240"/>
                      </a:lnTo>
                      <a:lnTo>
                        <a:pt x="313" y="1261"/>
                      </a:lnTo>
                      <a:lnTo>
                        <a:pt x="314" y="1282"/>
                      </a:lnTo>
                      <a:lnTo>
                        <a:pt x="0" y="1422"/>
                      </a:lnTo>
                      <a:lnTo>
                        <a:pt x="95" y="1715"/>
                      </a:lnTo>
                      <a:lnTo>
                        <a:pt x="432" y="1645"/>
                      </a:lnTo>
                      <a:lnTo>
                        <a:pt x="454" y="1680"/>
                      </a:lnTo>
                      <a:lnTo>
                        <a:pt x="478" y="1714"/>
                      </a:lnTo>
                      <a:lnTo>
                        <a:pt x="504" y="1747"/>
                      </a:lnTo>
                      <a:lnTo>
                        <a:pt x="530" y="1779"/>
                      </a:lnTo>
                      <a:lnTo>
                        <a:pt x="359" y="2077"/>
                      </a:lnTo>
                      <a:lnTo>
                        <a:pt x="608" y="2259"/>
                      </a:lnTo>
                      <a:lnTo>
                        <a:pt x="838" y="2004"/>
                      </a:lnTo>
                      <a:lnTo>
                        <a:pt x="878" y="2019"/>
                      </a:lnTo>
                      <a:lnTo>
                        <a:pt x="917" y="2034"/>
                      </a:lnTo>
                      <a:lnTo>
                        <a:pt x="956" y="2045"/>
                      </a:lnTo>
                      <a:lnTo>
                        <a:pt x="998" y="2055"/>
                      </a:lnTo>
                      <a:lnTo>
                        <a:pt x="1033" y="2398"/>
                      </a:lnTo>
                      <a:lnTo>
                        <a:pt x="1342" y="2398"/>
                      </a:lnTo>
                      <a:lnTo>
                        <a:pt x="1379" y="2055"/>
                      </a:lnTo>
                      <a:lnTo>
                        <a:pt x="1420" y="2045"/>
                      </a:lnTo>
                      <a:lnTo>
                        <a:pt x="1459" y="2034"/>
                      </a:lnTo>
                      <a:lnTo>
                        <a:pt x="1499" y="2019"/>
                      </a:lnTo>
                      <a:lnTo>
                        <a:pt x="1538" y="2004"/>
                      </a:lnTo>
                      <a:lnTo>
                        <a:pt x="1768" y="2259"/>
                      </a:lnTo>
                      <a:lnTo>
                        <a:pt x="2017" y="2077"/>
                      </a:lnTo>
                      <a:lnTo>
                        <a:pt x="1846" y="1779"/>
                      </a:lnTo>
                      <a:lnTo>
                        <a:pt x="1873" y="1747"/>
                      </a:lnTo>
                      <a:lnTo>
                        <a:pt x="1897" y="1714"/>
                      </a:lnTo>
                      <a:lnTo>
                        <a:pt x="1921" y="1680"/>
                      </a:lnTo>
                      <a:lnTo>
                        <a:pt x="1944" y="1645"/>
                      </a:lnTo>
                      <a:lnTo>
                        <a:pt x="2281" y="1715"/>
                      </a:lnTo>
                      <a:lnTo>
                        <a:pt x="2376" y="1422"/>
                      </a:lnTo>
                      <a:lnTo>
                        <a:pt x="2061" y="1282"/>
                      </a:lnTo>
                      <a:lnTo>
                        <a:pt x="2064" y="1261"/>
                      </a:lnTo>
                      <a:lnTo>
                        <a:pt x="2065" y="1240"/>
                      </a:lnTo>
                      <a:lnTo>
                        <a:pt x="2066" y="1219"/>
                      </a:lnTo>
                      <a:lnTo>
                        <a:pt x="2066" y="1199"/>
                      </a:lnTo>
                      <a:close/>
                      <a:moveTo>
                        <a:pt x="1188" y="1804"/>
                      </a:moveTo>
                      <a:lnTo>
                        <a:pt x="1157" y="1803"/>
                      </a:lnTo>
                      <a:lnTo>
                        <a:pt x="1126" y="1801"/>
                      </a:lnTo>
                      <a:lnTo>
                        <a:pt x="1096" y="1797"/>
                      </a:lnTo>
                      <a:lnTo>
                        <a:pt x="1066" y="1792"/>
                      </a:lnTo>
                      <a:lnTo>
                        <a:pt x="1037" y="1785"/>
                      </a:lnTo>
                      <a:lnTo>
                        <a:pt x="1008" y="1777"/>
                      </a:lnTo>
                      <a:lnTo>
                        <a:pt x="980" y="1768"/>
                      </a:lnTo>
                      <a:lnTo>
                        <a:pt x="952" y="1757"/>
                      </a:lnTo>
                      <a:lnTo>
                        <a:pt x="925" y="1745"/>
                      </a:lnTo>
                      <a:lnTo>
                        <a:pt x="899" y="1731"/>
                      </a:lnTo>
                      <a:lnTo>
                        <a:pt x="874" y="1716"/>
                      </a:lnTo>
                      <a:lnTo>
                        <a:pt x="849" y="1701"/>
                      </a:lnTo>
                      <a:lnTo>
                        <a:pt x="825" y="1684"/>
                      </a:lnTo>
                      <a:lnTo>
                        <a:pt x="803" y="1667"/>
                      </a:lnTo>
                      <a:lnTo>
                        <a:pt x="780" y="1646"/>
                      </a:lnTo>
                      <a:lnTo>
                        <a:pt x="760" y="1627"/>
                      </a:lnTo>
                      <a:lnTo>
                        <a:pt x="740" y="1606"/>
                      </a:lnTo>
                      <a:lnTo>
                        <a:pt x="721" y="1584"/>
                      </a:lnTo>
                      <a:lnTo>
                        <a:pt x="702" y="1561"/>
                      </a:lnTo>
                      <a:lnTo>
                        <a:pt x="685" y="1537"/>
                      </a:lnTo>
                      <a:lnTo>
                        <a:pt x="670" y="1512"/>
                      </a:lnTo>
                      <a:lnTo>
                        <a:pt x="656" y="1487"/>
                      </a:lnTo>
                      <a:lnTo>
                        <a:pt x="641" y="1461"/>
                      </a:lnTo>
                      <a:lnTo>
                        <a:pt x="630" y="1434"/>
                      </a:lnTo>
                      <a:lnTo>
                        <a:pt x="619" y="1407"/>
                      </a:lnTo>
                      <a:lnTo>
                        <a:pt x="609" y="1378"/>
                      </a:lnTo>
                      <a:lnTo>
                        <a:pt x="601" y="1350"/>
                      </a:lnTo>
                      <a:lnTo>
                        <a:pt x="594" y="1321"/>
                      </a:lnTo>
                      <a:lnTo>
                        <a:pt x="589" y="1290"/>
                      </a:lnTo>
                      <a:lnTo>
                        <a:pt x="586" y="1261"/>
                      </a:lnTo>
                      <a:lnTo>
                        <a:pt x="583" y="1230"/>
                      </a:lnTo>
                      <a:lnTo>
                        <a:pt x="582" y="1199"/>
                      </a:lnTo>
                      <a:lnTo>
                        <a:pt x="583" y="1167"/>
                      </a:lnTo>
                      <a:lnTo>
                        <a:pt x="586" y="1136"/>
                      </a:lnTo>
                      <a:lnTo>
                        <a:pt x="589" y="1106"/>
                      </a:lnTo>
                      <a:lnTo>
                        <a:pt x="594" y="1077"/>
                      </a:lnTo>
                      <a:lnTo>
                        <a:pt x="601" y="1047"/>
                      </a:lnTo>
                      <a:lnTo>
                        <a:pt x="609" y="1018"/>
                      </a:lnTo>
                      <a:lnTo>
                        <a:pt x="619" y="990"/>
                      </a:lnTo>
                      <a:lnTo>
                        <a:pt x="630" y="963"/>
                      </a:lnTo>
                      <a:lnTo>
                        <a:pt x="641" y="935"/>
                      </a:lnTo>
                      <a:lnTo>
                        <a:pt x="656" y="909"/>
                      </a:lnTo>
                      <a:lnTo>
                        <a:pt x="670" y="884"/>
                      </a:lnTo>
                      <a:lnTo>
                        <a:pt x="685" y="859"/>
                      </a:lnTo>
                      <a:lnTo>
                        <a:pt x="702" y="835"/>
                      </a:lnTo>
                      <a:lnTo>
                        <a:pt x="721" y="813"/>
                      </a:lnTo>
                      <a:lnTo>
                        <a:pt x="740" y="792"/>
                      </a:lnTo>
                      <a:lnTo>
                        <a:pt x="760" y="770"/>
                      </a:lnTo>
                      <a:lnTo>
                        <a:pt x="780" y="750"/>
                      </a:lnTo>
                      <a:lnTo>
                        <a:pt x="803" y="731"/>
                      </a:lnTo>
                      <a:lnTo>
                        <a:pt x="825" y="713"/>
                      </a:lnTo>
                      <a:lnTo>
                        <a:pt x="849" y="695"/>
                      </a:lnTo>
                      <a:lnTo>
                        <a:pt x="874" y="680"/>
                      </a:lnTo>
                      <a:lnTo>
                        <a:pt x="899" y="666"/>
                      </a:lnTo>
                      <a:lnTo>
                        <a:pt x="925" y="653"/>
                      </a:lnTo>
                      <a:lnTo>
                        <a:pt x="952" y="640"/>
                      </a:lnTo>
                      <a:lnTo>
                        <a:pt x="980" y="629"/>
                      </a:lnTo>
                      <a:lnTo>
                        <a:pt x="1008" y="619"/>
                      </a:lnTo>
                      <a:lnTo>
                        <a:pt x="1037" y="611"/>
                      </a:lnTo>
                      <a:lnTo>
                        <a:pt x="1066" y="605"/>
                      </a:lnTo>
                      <a:lnTo>
                        <a:pt x="1096" y="599"/>
                      </a:lnTo>
                      <a:lnTo>
                        <a:pt x="1126" y="596"/>
                      </a:lnTo>
                      <a:lnTo>
                        <a:pt x="1157" y="593"/>
                      </a:lnTo>
                      <a:lnTo>
                        <a:pt x="1188" y="592"/>
                      </a:lnTo>
                      <a:lnTo>
                        <a:pt x="1220" y="593"/>
                      </a:lnTo>
                      <a:lnTo>
                        <a:pt x="1250" y="596"/>
                      </a:lnTo>
                      <a:lnTo>
                        <a:pt x="1280" y="599"/>
                      </a:lnTo>
                      <a:lnTo>
                        <a:pt x="1310" y="605"/>
                      </a:lnTo>
                      <a:lnTo>
                        <a:pt x="1339" y="611"/>
                      </a:lnTo>
                      <a:lnTo>
                        <a:pt x="1368" y="619"/>
                      </a:lnTo>
                      <a:lnTo>
                        <a:pt x="1396" y="629"/>
                      </a:lnTo>
                      <a:lnTo>
                        <a:pt x="1424" y="640"/>
                      </a:lnTo>
                      <a:lnTo>
                        <a:pt x="1451" y="653"/>
                      </a:lnTo>
                      <a:lnTo>
                        <a:pt x="1477" y="666"/>
                      </a:lnTo>
                      <a:lnTo>
                        <a:pt x="1502" y="680"/>
                      </a:lnTo>
                      <a:lnTo>
                        <a:pt x="1527" y="695"/>
                      </a:lnTo>
                      <a:lnTo>
                        <a:pt x="1551" y="713"/>
                      </a:lnTo>
                      <a:lnTo>
                        <a:pt x="1573" y="731"/>
                      </a:lnTo>
                      <a:lnTo>
                        <a:pt x="1596" y="750"/>
                      </a:lnTo>
                      <a:lnTo>
                        <a:pt x="1616" y="770"/>
                      </a:lnTo>
                      <a:lnTo>
                        <a:pt x="1636" y="792"/>
                      </a:lnTo>
                      <a:lnTo>
                        <a:pt x="1655" y="813"/>
                      </a:lnTo>
                      <a:lnTo>
                        <a:pt x="1673" y="835"/>
                      </a:lnTo>
                      <a:lnTo>
                        <a:pt x="1691" y="859"/>
                      </a:lnTo>
                      <a:lnTo>
                        <a:pt x="1706" y="884"/>
                      </a:lnTo>
                      <a:lnTo>
                        <a:pt x="1721" y="909"/>
                      </a:lnTo>
                      <a:lnTo>
                        <a:pt x="1734" y="935"/>
                      </a:lnTo>
                      <a:lnTo>
                        <a:pt x="1747" y="963"/>
                      </a:lnTo>
                      <a:lnTo>
                        <a:pt x="1757" y="990"/>
                      </a:lnTo>
                      <a:lnTo>
                        <a:pt x="1767" y="1018"/>
                      </a:lnTo>
                      <a:lnTo>
                        <a:pt x="1775" y="1047"/>
                      </a:lnTo>
                      <a:lnTo>
                        <a:pt x="1781" y="1077"/>
                      </a:lnTo>
                      <a:lnTo>
                        <a:pt x="1787" y="1106"/>
                      </a:lnTo>
                      <a:lnTo>
                        <a:pt x="1791" y="1136"/>
                      </a:lnTo>
                      <a:lnTo>
                        <a:pt x="1793" y="1167"/>
                      </a:lnTo>
                      <a:lnTo>
                        <a:pt x="1794" y="1199"/>
                      </a:lnTo>
                      <a:lnTo>
                        <a:pt x="1793" y="1230"/>
                      </a:lnTo>
                      <a:lnTo>
                        <a:pt x="1791" y="1261"/>
                      </a:lnTo>
                      <a:lnTo>
                        <a:pt x="1787" y="1290"/>
                      </a:lnTo>
                      <a:lnTo>
                        <a:pt x="1781" y="1321"/>
                      </a:lnTo>
                      <a:lnTo>
                        <a:pt x="1775" y="1350"/>
                      </a:lnTo>
                      <a:lnTo>
                        <a:pt x="1767" y="1378"/>
                      </a:lnTo>
                      <a:lnTo>
                        <a:pt x="1757" y="1407"/>
                      </a:lnTo>
                      <a:lnTo>
                        <a:pt x="1747" y="1434"/>
                      </a:lnTo>
                      <a:lnTo>
                        <a:pt x="1734" y="1461"/>
                      </a:lnTo>
                      <a:lnTo>
                        <a:pt x="1721" y="1487"/>
                      </a:lnTo>
                      <a:lnTo>
                        <a:pt x="1706" y="1512"/>
                      </a:lnTo>
                      <a:lnTo>
                        <a:pt x="1691" y="1537"/>
                      </a:lnTo>
                      <a:lnTo>
                        <a:pt x="1673" y="1561"/>
                      </a:lnTo>
                      <a:lnTo>
                        <a:pt x="1655" y="1584"/>
                      </a:lnTo>
                      <a:lnTo>
                        <a:pt x="1636" y="1606"/>
                      </a:lnTo>
                      <a:lnTo>
                        <a:pt x="1616" y="1627"/>
                      </a:lnTo>
                      <a:lnTo>
                        <a:pt x="1596" y="1646"/>
                      </a:lnTo>
                      <a:lnTo>
                        <a:pt x="1573" y="1667"/>
                      </a:lnTo>
                      <a:lnTo>
                        <a:pt x="1551" y="1684"/>
                      </a:lnTo>
                      <a:lnTo>
                        <a:pt x="1527" y="1701"/>
                      </a:lnTo>
                      <a:lnTo>
                        <a:pt x="1502" y="1716"/>
                      </a:lnTo>
                      <a:lnTo>
                        <a:pt x="1477" y="1731"/>
                      </a:lnTo>
                      <a:lnTo>
                        <a:pt x="1451" y="1745"/>
                      </a:lnTo>
                      <a:lnTo>
                        <a:pt x="1424" y="1757"/>
                      </a:lnTo>
                      <a:lnTo>
                        <a:pt x="1396" y="1768"/>
                      </a:lnTo>
                      <a:lnTo>
                        <a:pt x="1368" y="1777"/>
                      </a:lnTo>
                      <a:lnTo>
                        <a:pt x="1339" y="1785"/>
                      </a:lnTo>
                      <a:lnTo>
                        <a:pt x="1310" y="1792"/>
                      </a:lnTo>
                      <a:lnTo>
                        <a:pt x="1280" y="1797"/>
                      </a:lnTo>
                      <a:lnTo>
                        <a:pt x="1250" y="1801"/>
                      </a:lnTo>
                      <a:lnTo>
                        <a:pt x="1220" y="1803"/>
                      </a:lnTo>
                      <a:lnTo>
                        <a:pt x="1188" y="1804"/>
                      </a:lnTo>
                      <a:close/>
                    </a:path>
                  </a:pathLst>
                </a:custGeom>
                <a:solidFill>
                  <a:srgbClr val="F37F0B"/>
                </a:solidFill>
                <a:ln>
                  <a:noFill/>
                </a:ln>
              </p:spPr>
              <p:txBody>
                <a:bodyPr vert="horz" wrap="square" lIns="121920" tIns="60960" rIns="121920" bIns="60960" numCol="1" anchor="t" anchorCtr="0" compatLnSpc="1">
                  <a:prstTxWarp prst="textNoShape">
                    <a:avLst/>
                  </a:prstTxWarp>
                </a:bodyPr>
                <a:lstStyle/>
                <a:p>
                  <a:endParaRPr lang="en-US" sz="2489"/>
                </a:p>
              </p:txBody>
            </p:sp>
            <p:sp>
              <p:nvSpPr>
                <p:cNvPr id="41" name="Freeform 41">
                  <a:extLst>
                    <a:ext uri="{FF2B5EF4-FFF2-40B4-BE49-F238E27FC236}">
                      <a16:creationId xmlns:a16="http://schemas.microsoft.com/office/drawing/2014/main" id="{4091B7C0-13AE-654D-B99A-857168D3EE54}"/>
                    </a:ext>
                  </a:extLst>
                </p:cNvPr>
                <p:cNvSpPr>
                  <a:spLocks noEditPoints="1"/>
                </p:cNvSpPr>
                <p:nvPr/>
              </p:nvSpPr>
              <p:spPr bwMode="auto">
                <a:xfrm rot="15300000">
                  <a:off x="4663844" y="4444509"/>
                  <a:ext cx="221247" cy="230956"/>
                </a:xfrm>
                <a:custGeom>
                  <a:avLst/>
                  <a:gdLst>
                    <a:gd name="T0" fmla="*/ 1618 w 1892"/>
                    <a:gd name="T1" fmla="*/ 1108 h 1876"/>
                    <a:gd name="T2" fmla="*/ 1623 w 1892"/>
                    <a:gd name="T3" fmla="*/ 791 h 1876"/>
                    <a:gd name="T4" fmla="*/ 1583 w 1892"/>
                    <a:gd name="T5" fmla="*/ 665 h 1876"/>
                    <a:gd name="T6" fmla="*/ 1382 w 1892"/>
                    <a:gd name="T7" fmla="*/ 400 h 1876"/>
                    <a:gd name="T8" fmla="*/ 1358 w 1892"/>
                    <a:gd name="T9" fmla="*/ 77 h 1876"/>
                    <a:gd name="T10" fmla="*/ 949 w 1892"/>
                    <a:gd name="T11" fmla="*/ 245 h 1876"/>
                    <a:gd name="T12" fmla="*/ 543 w 1892"/>
                    <a:gd name="T13" fmla="*/ 74 h 1876"/>
                    <a:gd name="T14" fmla="*/ 515 w 1892"/>
                    <a:gd name="T15" fmla="*/ 395 h 1876"/>
                    <a:gd name="T16" fmla="*/ 312 w 1892"/>
                    <a:gd name="T17" fmla="*/ 659 h 1876"/>
                    <a:gd name="T18" fmla="*/ 288 w 1892"/>
                    <a:gd name="T19" fmla="*/ 721 h 1876"/>
                    <a:gd name="T20" fmla="*/ 271 w 1892"/>
                    <a:gd name="T21" fmla="*/ 784 h 1876"/>
                    <a:gd name="T22" fmla="*/ 278 w 1892"/>
                    <a:gd name="T23" fmla="*/ 1117 h 1876"/>
                    <a:gd name="T24" fmla="*/ 107 w 1892"/>
                    <a:gd name="T25" fmla="*/ 1392 h 1876"/>
                    <a:gd name="T26" fmla="*/ 537 w 1892"/>
                    <a:gd name="T27" fmla="*/ 1496 h 1876"/>
                    <a:gd name="T28" fmla="*/ 766 w 1892"/>
                    <a:gd name="T29" fmla="*/ 1875 h 1876"/>
                    <a:gd name="T30" fmla="*/ 976 w 1892"/>
                    <a:gd name="T31" fmla="*/ 1630 h 1876"/>
                    <a:gd name="T32" fmla="*/ 1295 w 1892"/>
                    <a:gd name="T33" fmla="*/ 1536 h 1876"/>
                    <a:gd name="T34" fmla="*/ 1402 w 1892"/>
                    <a:gd name="T35" fmla="*/ 1459 h 1876"/>
                    <a:gd name="T36" fmla="*/ 1587 w 1892"/>
                    <a:gd name="T37" fmla="*/ 1202 h 1876"/>
                    <a:gd name="T38" fmla="*/ 797 w 1892"/>
                    <a:gd name="T39" fmla="*/ 1392 h 1876"/>
                    <a:gd name="T40" fmla="*/ 708 w 1892"/>
                    <a:gd name="T41" fmla="*/ 1352 h 1876"/>
                    <a:gd name="T42" fmla="*/ 632 w 1892"/>
                    <a:gd name="T43" fmla="*/ 1298 h 1876"/>
                    <a:gd name="T44" fmla="*/ 569 w 1892"/>
                    <a:gd name="T45" fmla="*/ 1230 h 1876"/>
                    <a:gd name="T46" fmla="*/ 519 w 1892"/>
                    <a:gd name="T47" fmla="*/ 1153 h 1876"/>
                    <a:gd name="T48" fmla="*/ 486 w 1892"/>
                    <a:gd name="T49" fmla="*/ 1067 h 1876"/>
                    <a:gd name="T50" fmla="*/ 470 w 1892"/>
                    <a:gd name="T51" fmla="*/ 976 h 1876"/>
                    <a:gd name="T52" fmla="*/ 471 w 1892"/>
                    <a:gd name="T53" fmla="*/ 882 h 1876"/>
                    <a:gd name="T54" fmla="*/ 493 w 1892"/>
                    <a:gd name="T55" fmla="*/ 788 h 1876"/>
                    <a:gd name="T56" fmla="*/ 532 w 1892"/>
                    <a:gd name="T57" fmla="*/ 699 h 1876"/>
                    <a:gd name="T58" fmla="*/ 586 w 1892"/>
                    <a:gd name="T59" fmla="*/ 623 h 1876"/>
                    <a:gd name="T60" fmla="*/ 654 w 1892"/>
                    <a:gd name="T61" fmla="*/ 559 h 1876"/>
                    <a:gd name="T62" fmla="*/ 731 w 1892"/>
                    <a:gd name="T63" fmla="*/ 511 h 1876"/>
                    <a:gd name="T64" fmla="*/ 817 w 1892"/>
                    <a:gd name="T65" fmla="*/ 477 h 1876"/>
                    <a:gd name="T66" fmla="*/ 908 w 1892"/>
                    <a:gd name="T67" fmla="*/ 461 h 1876"/>
                    <a:gd name="T68" fmla="*/ 1002 w 1892"/>
                    <a:gd name="T69" fmla="*/ 463 h 1876"/>
                    <a:gd name="T70" fmla="*/ 1096 w 1892"/>
                    <a:gd name="T71" fmla="*/ 483 h 1876"/>
                    <a:gd name="T72" fmla="*/ 1185 w 1892"/>
                    <a:gd name="T73" fmla="*/ 524 h 1876"/>
                    <a:gd name="T74" fmla="*/ 1261 w 1892"/>
                    <a:gd name="T75" fmla="*/ 578 h 1876"/>
                    <a:gd name="T76" fmla="*/ 1325 w 1892"/>
                    <a:gd name="T77" fmla="*/ 645 h 1876"/>
                    <a:gd name="T78" fmla="*/ 1374 w 1892"/>
                    <a:gd name="T79" fmla="*/ 723 h 1876"/>
                    <a:gd name="T80" fmla="*/ 1407 w 1892"/>
                    <a:gd name="T81" fmla="*/ 809 h 1876"/>
                    <a:gd name="T82" fmla="*/ 1423 w 1892"/>
                    <a:gd name="T83" fmla="*/ 899 h 1876"/>
                    <a:gd name="T84" fmla="*/ 1421 w 1892"/>
                    <a:gd name="T85" fmla="*/ 994 h 1876"/>
                    <a:gd name="T86" fmla="*/ 1401 w 1892"/>
                    <a:gd name="T87" fmla="*/ 1088 h 1876"/>
                    <a:gd name="T88" fmla="*/ 1361 w 1892"/>
                    <a:gd name="T89" fmla="*/ 1177 h 1876"/>
                    <a:gd name="T90" fmla="*/ 1306 w 1892"/>
                    <a:gd name="T91" fmla="*/ 1253 h 1876"/>
                    <a:gd name="T92" fmla="*/ 1239 w 1892"/>
                    <a:gd name="T93" fmla="*/ 1316 h 1876"/>
                    <a:gd name="T94" fmla="*/ 1161 w 1892"/>
                    <a:gd name="T95" fmla="*/ 1365 h 1876"/>
                    <a:gd name="T96" fmla="*/ 1076 w 1892"/>
                    <a:gd name="T97" fmla="*/ 1399 h 1876"/>
                    <a:gd name="T98" fmla="*/ 985 w 1892"/>
                    <a:gd name="T99" fmla="*/ 1414 h 1876"/>
                    <a:gd name="T100" fmla="*/ 890 w 1892"/>
                    <a:gd name="T101" fmla="*/ 1413 h 1876"/>
                    <a:gd name="T102" fmla="*/ 797 w 1892"/>
                    <a:gd name="T103" fmla="*/ 1392 h 1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92" h="1876">
                      <a:moveTo>
                        <a:pt x="1604" y="1155"/>
                      </a:moveTo>
                      <a:lnTo>
                        <a:pt x="1609" y="1140"/>
                      </a:lnTo>
                      <a:lnTo>
                        <a:pt x="1613" y="1123"/>
                      </a:lnTo>
                      <a:lnTo>
                        <a:pt x="1618" y="1108"/>
                      </a:lnTo>
                      <a:lnTo>
                        <a:pt x="1622" y="1091"/>
                      </a:lnTo>
                      <a:lnTo>
                        <a:pt x="1892" y="1064"/>
                      </a:lnTo>
                      <a:lnTo>
                        <a:pt x="1892" y="820"/>
                      </a:lnTo>
                      <a:lnTo>
                        <a:pt x="1623" y="791"/>
                      </a:lnTo>
                      <a:lnTo>
                        <a:pt x="1616" y="759"/>
                      </a:lnTo>
                      <a:lnTo>
                        <a:pt x="1606" y="727"/>
                      </a:lnTo>
                      <a:lnTo>
                        <a:pt x="1596" y="696"/>
                      </a:lnTo>
                      <a:lnTo>
                        <a:pt x="1583" y="665"/>
                      </a:lnTo>
                      <a:lnTo>
                        <a:pt x="1786" y="484"/>
                      </a:lnTo>
                      <a:lnTo>
                        <a:pt x="1643" y="286"/>
                      </a:lnTo>
                      <a:lnTo>
                        <a:pt x="1407" y="420"/>
                      </a:lnTo>
                      <a:lnTo>
                        <a:pt x="1382" y="400"/>
                      </a:lnTo>
                      <a:lnTo>
                        <a:pt x="1356" y="380"/>
                      </a:lnTo>
                      <a:lnTo>
                        <a:pt x="1330" y="361"/>
                      </a:lnTo>
                      <a:lnTo>
                        <a:pt x="1301" y="343"/>
                      </a:lnTo>
                      <a:lnTo>
                        <a:pt x="1358" y="77"/>
                      </a:lnTo>
                      <a:lnTo>
                        <a:pt x="1127" y="1"/>
                      </a:lnTo>
                      <a:lnTo>
                        <a:pt x="1015" y="248"/>
                      </a:lnTo>
                      <a:lnTo>
                        <a:pt x="982" y="246"/>
                      </a:lnTo>
                      <a:lnTo>
                        <a:pt x="949" y="245"/>
                      </a:lnTo>
                      <a:lnTo>
                        <a:pt x="916" y="246"/>
                      </a:lnTo>
                      <a:lnTo>
                        <a:pt x="883" y="248"/>
                      </a:lnTo>
                      <a:lnTo>
                        <a:pt x="774" y="0"/>
                      </a:lnTo>
                      <a:lnTo>
                        <a:pt x="543" y="74"/>
                      </a:lnTo>
                      <a:lnTo>
                        <a:pt x="597" y="340"/>
                      </a:lnTo>
                      <a:lnTo>
                        <a:pt x="569" y="357"/>
                      </a:lnTo>
                      <a:lnTo>
                        <a:pt x="541" y="375"/>
                      </a:lnTo>
                      <a:lnTo>
                        <a:pt x="515" y="395"/>
                      </a:lnTo>
                      <a:lnTo>
                        <a:pt x="490" y="417"/>
                      </a:lnTo>
                      <a:lnTo>
                        <a:pt x="255" y="280"/>
                      </a:lnTo>
                      <a:lnTo>
                        <a:pt x="112" y="476"/>
                      </a:lnTo>
                      <a:lnTo>
                        <a:pt x="312" y="659"/>
                      </a:lnTo>
                      <a:lnTo>
                        <a:pt x="306" y="674"/>
                      </a:lnTo>
                      <a:lnTo>
                        <a:pt x="299" y="690"/>
                      </a:lnTo>
                      <a:lnTo>
                        <a:pt x="294" y="705"/>
                      </a:lnTo>
                      <a:lnTo>
                        <a:pt x="288" y="721"/>
                      </a:lnTo>
                      <a:lnTo>
                        <a:pt x="284" y="736"/>
                      </a:lnTo>
                      <a:lnTo>
                        <a:pt x="279" y="753"/>
                      </a:lnTo>
                      <a:lnTo>
                        <a:pt x="274" y="768"/>
                      </a:lnTo>
                      <a:lnTo>
                        <a:pt x="271" y="784"/>
                      </a:lnTo>
                      <a:lnTo>
                        <a:pt x="1" y="812"/>
                      </a:lnTo>
                      <a:lnTo>
                        <a:pt x="0" y="1056"/>
                      </a:lnTo>
                      <a:lnTo>
                        <a:pt x="269" y="1085"/>
                      </a:lnTo>
                      <a:lnTo>
                        <a:pt x="278" y="1117"/>
                      </a:lnTo>
                      <a:lnTo>
                        <a:pt x="286" y="1149"/>
                      </a:lnTo>
                      <a:lnTo>
                        <a:pt x="298" y="1180"/>
                      </a:lnTo>
                      <a:lnTo>
                        <a:pt x="310" y="1210"/>
                      </a:lnTo>
                      <a:lnTo>
                        <a:pt x="107" y="1392"/>
                      </a:lnTo>
                      <a:lnTo>
                        <a:pt x="249" y="1590"/>
                      </a:lnTo>
                      <a:lnTo>
                        <a:pt x="486" y="1456"/>
                      </a:lnTo>
                      <a:lnTo>
                        <a:pt x="510" y="1476"/>
                      </a:lnTo>
                      <a:lnTo>
                        <a:pt x="537" y="1496"/>
                      </a:lnTo>
                      <a:lnTo>
                        <a:pt x="563" y="1515"/>
                      </a:lnTo>
                      <a:lnTo>
                        <a:pt x="591" y="1533"/>
                      </a:lnTo>
                      <a:lnTo>
                        <a:pt x="534" y="1799"/>
                      </a:lnTo>
                      <a:lnTo>
                        <a:pt x="766" y="1875"/>
                      </a:lnTo>
                      <a:lnTo>
                        <a:pt x="877" y="1628"/>
                      </a:lnTo>
                      <a:lnTo>
                        <a:pt x="911" y="1630"/>
                      </a:lnTo>
                      <a:lnTo>
                        <a:pt x="944" y="1630"/>
                      </a:lnTo>
                      <a:lnTo>
                        <a:pt x="976" y="1630"/>
                      </a:lnTo>
                      <a:lnTo>
                        <a:pt x="1009" y="1628"/>
                      </a:lnTo>
                      <a:lnTo>
                        <a:pt x="1118" y="1876"/>
                      </a:lnTo>
                      <a:lnTo>
                        <a:pt x="1351" y="1802"/>
                      </a:lnTo>
                      <a:lnTo>
                        <a:pt x="1295" y="1536"/>
                      </a:lnTo>
                      <a:lnTo>
                        <a:pt x="1324" y="1519"/>
                      </a:lnTo>
                      <a:lnTo>
                        <a:pt x="1351" y="1501"/>
                      </a:lnTo>
                      <a:lnTo>
                        <a:pt x="1377" y="1481"/>
                      </a:lnTo>
                      <a:lnTo>
                        <a:pt x="1402" y="1459"/>
                      </a:lnTo>
                      <a:lnTo>
                        <a:pt x="1637" y="1596"/>
                      </a:lnTo>
                      <a:lnTo>
                        <a:pt x="1781" y="1400"/>
                      </a:lnTo>
                      <a:lnTo>
                        <a:pt x="1580" y="1217"/>
                      </a:lnTo>
                      <a:lnTo>
                        <a:pt x="1587" y="1202"/>
                      </a:lnTo>
                      <a:lnTo>
                        <a:pt x="1593" y="1186"/>
                      </a:lnTo>
                      <a:lnTo>
                        <a:pt x="1599" y="1171"/>
                      </a:lnTo>
                      <a:lnTo>
                        <a:pt x="1604" y="1155"/>
                      </a:lnTo>
                      <a:close/>
                      <a:moveTo>
                        <a:pt x="797" y="1392"/>
                      </a:moveTo>
                      <a:lnTo>
                        <a:pt x="773" y="1383"/>
                      </a:lnTo>
                      <a:lnTo>
                        <a:pt x="750" y="1375"/>
                      </a:lnTo>
                      <a:lnTo>
                        <a:pt x="729" y="1364"/>
                      </a:lnTo>
                      <a:lnTo>
                        <a:pt x="708" y="1352"/>
                      </a:lnTo>
                      <a:lnTo>
                        <a:pt x="687" y="1341"/>
                      </a:lnTo>
                      <a:lnTo>
                        <a:pt x="668" y="1327"/>
                      </a:lnTo>
                      <a:lnTo>
                        <a:pt x="649" y="1313"/>
                      </a:lnTo>
                      <a:lnTo>
                        <a:pt x="632" y="1298"/>
                      </a:lnTo>
                      <a:lnTo>
                        <a:pt x="614" y="1282"/>
                      </a:lnTo>
                      <a:lnTo>
                        <a:pt x="598" y="1266"/>
                      </a:lnTo>
                      <a:lnTo>
                        <a:pt x="583" y="1249"/>
                      </a:lnTo>
                      <a:lnTo>
                        <a:pt x="569" y="1230"/>
                      </a:lnTo>
                      <a:lnTo>
                        <a:pt x="554" y="1212"/>
                      </a:lnTo>
                      <a:lnTo>
                        <a:pt x="541" y="1193"/>
                      </a:lnTo>
                      <a:lnTo>
                        <a:pt x="529" y="1173"/>
                      </a:lnTo>
                      <a:lnTo>
                        <a:pt x="519" y="1153"/>
                      </a:lnTo>
                      <a:lnTo>
                        <a:pt x="509" y="1133"/>
                      </a:lnTo>
                      <a:lnTo>
                        <a:pt x="501" y="1111"/>
                      </a:lnTo>
                      <a:lnTo>
                        <a:pt x="493" y="1090"/>
                      </a:lnTo>
                      <a:lnTo>
                        <a:pt x="486" y="1067"/>
                      </a:lnTo>
                      <a:lnTo>
                        <a:pt x="481" y="1045"/>
                      </a:lnTo>
                      <a:lnTo>
                        <a:pt x="476" y="1022"/>
                      </a:lnTo>
                      <a:lnTo>
                        <a:pt x="472" y="1000"/>
                      </a:lnTo>
                      <a:lnTo>
                        <a:pt x="470" y="976"/>
                      </a:lnTo>
                      <a:lnTo>
                        <a:pt x="468" y="953"/>
                      </a:lnTo>
                      <a:lnTo>
                        <a:pt x="468" y="930"/>
                      </a:lnTo>
                      <a:lnTo>
                        <a:pt x="469" y="906"/>
                      </a:lnTo>
                      <a:lnTo>
                        <a:pt x="471" y="882"/>
                      </a:lnTo>
                      <a:lnTo>
                        <a:pt x="475" y="858"/>
                      </a:lnTo>
                      <a:lnTo>
                        <a:pt x="480" y="835"/>
                      </a:lnTo>
                      <a:lnTo>
                        <a:pt x="486" y="812"/>
                      </a:lnTo>
                      <a:lnTo>
                        <a:pt x="493" y="788"/>
                      </a:lnTo>
                      <a:lnTo>
                        <a:pt x="501" y="765"/>
                      </a:lnTo>
                      <a:lnTo>
                        <a:pt x="509" y="742"/>
                      </a:lnTo>
                      <a:lnTo>
                        <a:pt x="520" y="721"/>
                      </a:lnTo>
                      <a:lnTo>
                        <a:pt x="532" y="699"/>
                      </a:lnTo>
                      <a:lnTo>
                        <a:pt x="544" y="679"/>
                      </a:lnTo>
                      <a:lnTo>
                        <a:pt x="557" y="660"/>
                      </a:lnTo>
                      <a:lnTo>
                        <a:pt x="571" y="641"/>
                      </a:lnTo>
                      <a:lnTo>
                        <a:pt x="586" y="623"/>
                      </a:lnTo>
                      <a:lnTo>
                        <a:pt x="602" y="606"/>
                      </a:lnTo>
                      <a:lnTo>
                        <a:pt x="618" y="590"/>
                      </a:lnTo>
                      <a:lnTo>
                        <a:pt x="635" y="575"/>
                      </a:lnTo>
                      <a:lnTo>
                        <a:pt x="654" y="559"/>
                      </a:lnTo>
                      <a:lnTo>
                        <a:pt x="672" y="546"/>
                      </a:lnTo>
                      <a:lnTo>
                        <a:pt x="691" y="533"/>
                      </a:lnTo>
                      <a:lnTo>
                        <a:pt x="711" y="521"/>
                      </a:lnTo>
                      <a:lnTo>
                        <a:pt x="731" y="511"/>
                      </a:lnTo>
                      <a:lnTo>
                        <a:pt x="751" y="501"/>
                      </a:lnTo>
                      <a:lnTo>
                        <a:pt x="773" y="493"/>
                      </a:lnTo>
                      <a:lnTo>
                        <a:pt x="794" y="484"/>
                      </a:lnTo>
                      <a:lnTo>
                        <a:pt x="817" y="477"/>
                      </a:lnTo>
                      <a:lnTo>
                        <a:pt x="839" y="471"/>
                      </a:lnTo>
                      <a:lnTo>
                        <a:pt x="862" y="467"/>
                      </a:lnTo>
                      <a:lnTo>
                        <a:pt x="884" y="463"/>
                      </a:lnTo>
                      <a:lnTo>
                        <a:pt x="908" y="461"/>
                      </a:lnTo>
                      <a:lnTo>
                        <a:pt x="931" y="459"/>
                      </a:lnTo>
                      <a:lnTo>
                        <a:pt x="954" y="459"/>
                      </a:lnTo>
                      <a:lnTo>
                        <a:pt x="978" y="461"/>
                      </a:lnTo>
                      <a:lnTo>
                        <a:pt x="1002" y="463"/>
                      </a:lnTo>
                      <a:lnTo>
                        <a:pt x="1026" y="467"/>
                      </a:lnTo>
                      <a:lnTo>
                        <a:pt x="1049" y="471"/>
                      </a:lnTo>
                      <a:lnTo>
                        <a:pt x="1072" y="476"/>
                      </a:lnTo>
                      <a:lnTo>
                        <a:pt x="1096" y="483"/>
                      </a:lnTo>
                      <a:lnTo>
                        <a:pt x="1120" y="492"/>
                      </a:lnTo>
                      <a:lnTo>
                        <a:pt x="1142" y="501"/>
                      </a:lnTo>
                      <a:lnTo>
                        <a:pt x="1163" y="512"/>
                      </a:lnTo>
                      <a:lnTo>
                        <a:pt x="1185" y="524"/>
                      </a:lnTo>
                      <a:lnTo>
                        <a:pt x="1205" y="535"/>
                      </a:lnTo>
                      <a:lnTo>
                        <a:pt x="1224" y="549"/>
                      </a:lnTo>
                      <a:lnTo>
                        <a:pt x="1243" y="563"/>
                      </a:lnTo>
                      <a:lnTo>
                        <a:pt x="1261" y="578"/>
                      </a:lnTo>
                      <a:lnTo>
                        <a:pt x="1279" y="594"/>
                      </a:lnTo>
                      <a:lnTo>
                        <a:pt x="1294" y="610"/>
                      </a:lnTo>
                      <a:lnTo>
                        <a:pt x="1309" y="627"/>
                      </a:lnTo>
                      <a:lnTo>
                        <a:pt x="1325" y="645"/>
                      </a:lnTo>
                      <a:lnTo>
                        <a:pt x="1338" y="664"/>
                      </a:lnTo>
                      <a:lnTo>
                        <a:pt x="1351" y="683"/>
                      </a:lnTo>
                      <a:lnTo>
                        <a:pt x="1363" y="703"/>
                      </a:lnTo>
                      <a:lnTo>
                        <a:pt x="1374" y="723"/>
                      </a:lnTo>
                      <a:lnTo>
                        <a:pt x="1383" y="743"/>
                      </a:lnTo>
                      <a:lnTo>
                        <a:pt x="1393" y="765"/>
                      </a:lnTo>
                      <a:lnTo>
                        <a:pt x="1400" y="786"/>
                      </a:lnTo>
                      <a:lnTo>
                        <a:pt x="1407" y="809"/>
                      </a:lnTo>
                      <a:lnTo>
                        <a:pt x="1413" y="831"/>
                      </a:lnTo>
                      <a:lnTo>
                        <a:pt x="1418" y="854"/>
                      </a:lnTo>
                      <a:lnTo>
                        <a:pt x="1421" y="876"/>
                      </a:lnTo>
                      <a:lnTo>
                        <a:pt x="1423" y="899"/>
                      </a:lnTo>
                      <a:lnTo>
                        <a:pt x="1425" y="923"/>
                      </a:lnTo>
                      <a:lnTo>
                        <a:pt x="1425" y="946"/>
                      </a:lnTo>
                      <a:lnTo>
                        <a:pt x="1423" y="970"/>
                      </a:lnTo>
                      <a:lnTo>
                        <a:pt x="1421" y="994"/>
                      </a:lnTo>
                      <a:lnTo>
                        <a:pt x="1418" y="1018"/>
                      </a:lnTo>
                      <a:lnTo>
                        <a:pt x="1413" y="1040"/>
                      </a:lnTo>
                      <a:lnTo>
                        <a:pt x="1408" y="1064"/>
                      </a:lnTo>
                      <a:lnTo>
                        <a:pt x="1401" y="1088"/>
                      </a:lnTo>
                      <a:lnTo>
                        <a:pt x="1393" y="1111"/>
                      </a:lnTo>
                      <a:lnTo>
                        <a:pt x="1383" y="1134"/>
                      </a:lnTo>
                      <a:lnTo>
                        <a:pt x="1372" y="1155"/>
                      </a:lnTo>
                      <a:lnTo>
                        <a:pt x="1361" y="1177"/>
                      </a:lnTo>
                      <a:lnTo>
                        <a:pt x="1349" y="1197"/>
                      </a:lnTo>
                      <a:lnTo>
                        <a:pt x="1336" y="1216"/>
                      </a:lnTo>
                      <a:lnTo>
                        <a:pt x="1321" y="1235"/>
                      </a:lnTo>
                      <a:lnTo>
                        <a:pt x="1306" y="1253"/>
                      </a:lnTo>
                      <a:lnTo>
                        <a:pt x="1290" y="1270"/>
                      </a:lnTo>
                      <a:lnTo>
                        <a:pt x="1274" y="1286"/>
                      </a:lnTo>
                      <a:lnTo>
                        <a:pt x="1257" y="1301"/>
                      </a:lnTo>
                      <a:lnTo>
                        <a:pt x="1239" y="1316"/>
                      </a:lnTo>
                      <a:lnTo>
                        <a:pt x="1220" y="1330"/>
                      </a:lnTo>
                      <a:lnTo>
                        <a:pt x="1201" y="1343"/>
                      </a:lnTo>
                      <a:lnTo>
                        <a:pt x="1181" y="1355"/>
                      </a:lnTo>
                      <a:lnTo>
                        <a:pt x="1161" y="1365"/>
                      </a:lnTo>
                      <a:lnTo>
                        <a:pt x="1141" y="1375"/>
                      </a:lnTo>
                      <a:lnTo>
                        <a:pt x="1120" y="1383"/>
                      </a:lnTo>
                      <a:lnTo>
                        <a:pt x="1098" y="1392"/>
                      </a:lnTo>
                      <a:lnTo>
                        <a:pt x="1076" y="1399"/>
                      </a:lnTo>
                      <a:lnTo>
                        <a:pt x="1053" y="1405"/>
                      </a:lnTo>
                      <a:lnTo>
                        <a:pt x="1030" y="1408"/>
                      </a:lnTo>
                      <a:lnTo>
                        <a:pt x="1008" y="1412"/>
                      </a:lnTo>
                      <a:lnTo>
                        <a:pt x="985" y="1414"/>
                      </a:lnTo>
                      <a:lnTo>
                        <a:pt x="962" y="1417"/>
                      </a:lnTo>
                      <a:lnTo>
                        <a:pt x="938" y="1417"/>
                      </a:lnTo>
                      <a:lnTo>
                        <a:pt x="914" y="1415"/>
                      </a:lnTo>
                      <a:lnTo>
                        <a:pt x="890" y="1413"/>
                      </a:lnTo>
                      <a:lnTo>
                        <a:pt x="868" y="1409"/>
                      </a:lnTo>
                      <a:lnTo>
                        <a:pt x="844" y="1405"/>
                      </a:lnTo>
                      <a:lnTo>
                        <a:pt x="820" y="1399"/>
                      </a:lnTo>
                      <a:lnTo>
                        <a:pt x="797" y="1392"/>
                      </a:lnTo>
                      <a:close/>
                    </a:path>
                  </a:pathLst>
                </a:custGeom>
                <a:solidFill>
                  <a:srgbClr val="F37F0B"/>
                </a:solidFill>
                <a:ln>
                  <a:noFill/>
                </a:ln>
              </p:spPr>
              <p:txBody>
                <a:bodyPr vert="horz" wrap="square" lIns="121920" tIns="60960" rIns="121920" bIns="60960" numCol="1" anchor="t" anchorCtr="0" compatLnSpc="1">
                  <a:prstTxWarp prst="textNoShape">
                    <a:avLst/>
                  </a:prstTxWarp>
                </a:bodyPr>
                <a:lstStyle/>
                <a:p>
                  <a:endParaRPr lang="en-US" sz="2489"/>
                </a:p>
              </p:txBody>
            </p:sp>
            <p:sp>
              <p:nvSpPr>
                <p:cNvPr id="42" name="Freeform 42">
                  <a:extLst>
                    <a:ext uri="{FF2B5EF4-FFF2-40B4-BE49-F238E27FC236}">
                      <a16:creationId xmlns:a16="http://schemas.microsoft.com/office/drawing/2014/main" id="{8C6D910E-671B-BE47-9636-3F34692070F1}"/>
                    </a:ext>
                  </a:extLst>
                </p:cNvPr>
                <p:cNvSpPr>
                  <a:spLocks noEditPoints="1"/>
                </p:cNvSpPr>
                <p:nvPr/>
              </p:nvSpPr>
              <p:spPr bwMode="auto">
                <a:xfrm rot="15300000">
                  <a:off x="4819489" y="4327195"/>
                  <a:ext cx="162434" cy="172664"/>
                </a:xfrm>
                <a:custGeom>
                  <a:avLst/>
                  <a:gdLst>
                    <a:gd name="T0" fmla="*/ 1130 w 1394"/>
                    <a:gd name="T1" fmla="*/ 978 h 1406"/>
                    <a:gd name="T2" fmla="*/ 1208 w 1394"/>
                    <a:gd name="T3" fmla="*/ 756 h 1406"/>
                    <a:gd name="T4" fmla="*/ 1209 w 1394"/>
                    <a:gd name="T5" fmla="*/ 659 h 1406"/>
                    <a:gd name="T6" fmla="*/ 1129 w 1394"/>
                    <a:gd name="T7" fmla="*/ 425 h 1406"/>
                    <a:gd name="T8" fmla="*/ 1187 w 1394"/>
                    <a:gd name="T9" fmla="*/ 192 h 1406"/>
                    <a:gd name="T10" fmla="*/ 860 w 1394"/>
                    <a:gd name="T11" fmla="*/ 215 h 1406"/>
                    <a:gd name="T12" fmla="*/ 613 w 1394"/>
                    <a:gd name="T13" fmla="*/ 0 h 1406"/>
                    <a:gd name="T14" fmla="*/ 519 w 1394"/>
                    <a:gd name="T15" fmla="*/ 221 h 1406"/>
                    <a:gd name="T16" fmla="*/ 315 w 1394"/>
                    <a:gd name="T17" fmla="*/ 360 h 1406"/>
                    <a:gd name="T18" fmla="*/ 284 w 1394"/>
                    <a:gd name="T19" fmla="*/ 398 h 1406"/>
                    <a:gd name="T20" fmla="*/ 257 w 1394"/>
                    <a:gd name="T21" fmla="*/ 438 h 1406"/>
                    <a:gd name="T22" fmla="*/ 183 w 1394"/>
                    <a:gd name="T23" fmla="*/ 674 h 1406"/>
                    <a:gd name="T24" fmla="*/ 0 w 1394"/>
                    <a:gd name="T25" fmla="*/ 829 h 1406"/>
                    <a:gd name="T26" fmla="*/ 278 w 1394"/>
                    <a:gd name="T27" fmla="*/ 1002 h 1406"/>
                    <a:gd name="T28" fmla="*/ 352 w 1394"/>
                    <a:gd name="T29" fmla="*/ 1322 h 1406"/>
                    <a:gd name="T30" fmla="*/ 557 w 1394"/>
                    <a:gd name="T31" fmla="*/ 1198 h 1406"/>
                    <a:gd name="T32" fmla="*/ 804 w 1394"/>
                    <a:gd name="T33" fmla="*/ 1206 h 1406"/>
                    <a:gd name="T34" fmla="*/ 898 w 1394"/>
                    <a:gd name="T35" fmla="*/ 1177 h 1406"/>
                    <a:gd name="T36" fmla="*/ 1088 w 1394"/>
                    <a:gd name="T37" fmla="*/ 1038 h 1406"/>
                    <a:gd name="T38" fmla="*/ 486 w 1394"/>
                    <a:gd name="T39" fmla="*/ 989 h 1406"/>
                    <a:gd name="T40" fmla="*/ 432 w 1394"/>
                    <a:gd name="T41" fmla="*/ 940 h 1406"/>
                    <a:gd name="T42" fmla="*/ 391 w 1394"/>
                    <a:gd name="T43" fmla="*/ 883 h 1406"/>
                    <a:gd name="T44" fmla="*/ 362 w 1394"/>
                    <a:gd name="T45" fmla="*/ 822 h 1406"/>
                    <a:gd name="T46" fmla="*/ 346 w 1394"/>
                    <a:gd name="T47" fmla="*/ 755 h 1406"/>
                    <a:gd name="T48" fmla="*/ 342 w 1394"/>
                    <a:gd name="T49" fmla="*/ 687 h 1406"/>
                    <a:gd name="T50" fmla="*/ 352 w 1394"/>
                    <a:gd name="T51" fmla="*/ 620 h 1406"/>
                    <a:gd name="T52" fmla="*/ 374 w 1394"/>
                    <a:gd name="T53" fmla="*/ 554 h 1406"/>
                    <a:gd name="T54" fmla="*/ 411 w 1394"/>
                    <a:gd name="T55" fmla="*/ 492 h 1406"/>
                    <a:gd name="T56" fmla="*/ 460 w 1394"/>
                    <a:gd name="T57" fmla="*/ 439 h 1406"/>
                    <a:gd name="T58" fmla="*/ 515 w 1394"/>
                    <a:gd name="T59" fmla="*/ 398 h 1406"/>
                    <a:gd name="T60" fmla="*/ 578 w 1394"/>
                    <a:gd name="T61" fmla="*/ 368 h 1406"/>
                    <a:gd name="T62" fmla="*/ 644 w 1394"/>
                    <a:gd name="T63" fmla="*/ 353 h 1406"/>
                    <a:gd name="T64" fmla="*/ 712 w 1394"/>
                    <a:gd name="T65" fmla="*/ 349 h 1406"/>
                    <a:gd name="T66" fmla="*/ 780 w 1394"/>
                    <a:gd name="T67" fmla="*/ 359 h 1406"/>
                    <a:gd name="T68" fmla="*/ 845 w 1394"/>
                    <a:gd name="T69" fmla="*/ 381 h 1406"/>
                    <a:gd name="T70" fmla="*/ 907 w 1394"/>
                    <a:gd name="T71" fmla="*/ 418 h 1406"/>
                    <a:gd name="T72" fmla="*/ 961 w 1394"/>
                    <a:gd name="T73" fmla="*/ 467 h 1406"/>
                    <a:gd name="T74" fmla="*/ 1002 w 1394"/>
                    <a:gd name="T75" fmla="*/ 522 h 1406"/>
                    <a:gd name="T76" fmla="*/ 1031 w 1394"/>
                    <a:gd name="T77" fmla="*/ 584 h 1406"/>
                    <a:gd name="T78" fmla="*/ 1047 w 1394"/>
                    <a:gd name="T79" fmla="*/ 651 h 1406"/>
                    <a:gd name="T80" fmla="*/ 1051 w 1394"/>
                    <a:gd name="T81" fmla="*/ 718 h 1406"/>
                    <a:gd name="T82" fmla="*/ 1041 w 1394"/>
                    <a:gd name="T83" fmla="*/ 786 h 1406"/>
                    <a:gd name="T84" fmla="*/ 1019 w 1394"/>
                    <a:gd name="T85" fmla="*/ 853 h 1406"/>
                    <a:gd name="T86" fmla="*/ 982 w 1394"/>
                    <a:gd name="T87" fmla="*/ 914 h 1406"/>
                    <a:gd name="T88" fmla="*/ 933 w 1394"/>
                    <a:gd name="T89" fmla="*/ 968 h 1406"/>
                    <a:gd name="T90" fmla="*/ 877 w 1394"/>
                    <a:gd name="T91" fmla="*/ 1009 h 1406"/>
                    <a:gd name="T92" fmla="*/ 816 w 1394"/>
                    <a:gd name="T93" fmla="*/ 1038 h 1406"/>
                    <a:gd name="T94" fmla="*/ 749 w 1394"/>
                    <a:gd name="T95" fmla="*/ 1054 h 1406"/>
                    <a:gd name="T96" fmla="*/ 682 w 1394"/>
                    <a:gd name="T97" fmla="*/ 1058 h 1406"/>
                    <a:gd name="T98" fmla="*/ 613 w 1394"/>
                    <a:gd name="T99" fmla="*/ 1048 h 1406"/>
                    <a:gd name="T100" fmla="*/ 547 w 1394"/>
                    <a:gd name="T101" fmla="*/ 1026 h 1406"/>
                    <a:gd name="T102" fmla="*/ 486 w 1394"/>
                    <a:gd name="T103" fmla="*/ 989 h 1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94" h="1406">
                      <a:moveTo>
                        <a:pt x="1110" y="1009"/>
                      </a:moveTo>
                      <a:lnTo>
                        <a:pt x="1117" y="999"/>
                      </a:lnTo>
                      <a:lnTo>
                        <a:pt x="1124" y="989"/>
                      </a:lnTo>
                      <a:lnTo>
                        <a:pt x="1130" y="978"/>
                      </a:lnTo>
                      <a:lnTo>
                        <a:pt x="1137" y="969"/>
                      </a:lnTo>
                      <a:lnTo>
                        <a:pt x="1335" y="1012"/>
                      </a:lnTo>
                      <a:lnTo>
                        <a:pt x="1392" y="841"/>
                      </a:lnTo>
                      <a:lnTo>
                        <a:pt x="1208" y="756"/>
                      </a:lnTo>
                      <a:lnTo>
                        <a:pt x="1210" y="731"/>
                      </a:lnTo>
                      <a:lnTo>
                        <a:pt x="1211" y="708"/>
                      </a:lnTo>
                      <a:lnTo>
                        <a:pt x="1210" y="683"/>
                      </a:lnTo>
                      <a:lnTo>
                        <a:pt x="1209" y="659"/>
                      </a:lnTo>
                      <a:lnTo>
                        <a:pt x="1394" y="578"/>
                      </a:lnTo>
                      <a:lnTo>
                        <a:pt x="1339" y="406"/>
                      </a:lnTo>
                      <a:lnTo>
                        <a:pt x="1142" y="445"/>
                      </a:lnTo>
                      <a:lnTo>
                        <a:pt x="1129" y="425"/>
                      </a:lnTo>
                      <a:lnTo>
                        <a:pt x="1115" y="405"/>
                      </a:lnTo>
                      <a:lnTo>
                        <a:pt x="1101" y="385"/>
                      </a:lnTo>
                      <a:lnTo>
                        <a:pt x="1085" y="366"/>
                      </a:lnTo>
                      <a:lnTo>
                        <a:pt x="1187" y="192"/>
                      </a:lnTo>
                      <a:lnTo>
                        <a:pt x="1041" y="84"/>
                      </a:lnTo>
                      <a:lnTo>
                        <a:pt x="905" y="233"/>
                      </a:lnTo>
                      <a:lnTo>
                        <a:pt x="882" y="223"/>
                      </a:lnTo>
                      <a:lnTo>
                        <a:pt x="860" y="215"/>
                      </a:lnTo>
                      <a:lnTo>
                        <a:pt x="836" y="208"/>
                      </a:lnTo>
                      <a:lnTo>
                        <a:pt x="813" y="202"/>
                      </a:lnTo>
                      <a:lnTo>
                        <a:pt x="793" y="1"/>
                      </a:lnTo>
                      <a:lnTo>
                        <a:pt x="613" y="0"/>
                      </a:lnTo>
                      <a:lnTo>
                        <a:pt x="589" y="201"/>
                      </a:lnTo>
                      <a:lnTo>
                        <a:pt x="565" y="207"/>
                      </a:lnTo>
                      <a:lnTo>
                        <a:pt x="541" y="213"/>
                      </a:lnTo>
                      <a:lnTo>
                        <a:pt x="519" y="221"/>
                      </a:lnTo>
                      <a:lnTo>
                        <a:pt x="496" y="230"/>
                      </a:lnTo>
                      <a:lnTo>
                        <a:pt x="362" y="80"/>
                      </a:lnTo>
                      <a:lnTo>
                        <a:pt x="215" y="184"/>
                      </a:lnTo>
                      <a:lnTo>
                        <a:pt x="315" y="360"/>
                      </a:lnTo>
                      <a:lnTo>
                        <a:pt x="306" y="369"/>
                      </a:lnTo>
                      <a:lnTo>
                        <a:pt x="298" y="378"/>
                      </a:lnTo>
                      <a:lnTo>
                        <a:pt x="291" y="387"/>
                      </a:lnTo>
                      <a:lnTo>
                        <a:pt x="284" y="398"/>
                      </a:lnTo>
                      <a:lnTo>
                        <a:pt x="277" y="407"/>
                      </a:lnTo>
                      <a:lnTo>
                        <a:pt x="270" y="418"/>
                      </a:lnTo>
                      <a:lnTo>
                        <a:pt x="262" y="427"/>
                      </a:lnTo>
                      <a:lnTo>
                        <a:pt x="257" y="438"/>
                      </a:lnTo>
                      <a:lnTo>
                        <a:pt x="59" y="394"/>
                      </a:lnTo>
                      <a:lnTo>
                        <a:pt x="2" y="566"/>
                      </a:lnTo>
                      <a:lnTo>
                        <a:pt x="185" y="651"/>
                      </a:lnTo>
                      <a:lnTo>
                        <a:pt x="183" y="674"/>
                      </a:lnTo>
                      <a:lnTo>
                        <a:pt x="183" y="699"/>
                      </a:lnTo>
                      <a:lnTo>
                        <a:pt x="183" y="723"/>
                      </a:lnTo>
                      <a:lnTo>
                        <a:pt x="184" y="748"/>
                      </a:lnTo>
                      <a:lnTo>
                        <a:pt x="0" y="829"/>
                      </a:lnTo>
                      <a:lnTo>
                        <a:pt x="55" y="1001"/>
                      </a:lnTo>
                      <a:lnTo>
                        <a:pt x="252" y="961"/>
                      </a:lnTo>
                      <a:lnTo>
                        <a:pt x="265" y="982"/>
                      </a:lnTo>
                      <a:lnTo>
                        <a:pt x="278" y="1002"/>
                      </a:lnTo>
                      <a:lnTo>
                        <a:pt x="292" y="1021"/>
                      </a:lnTo>
                      <a:lnTo>
                        <a:pt x="309" y="1040"/>
                      </a:lnTo>
                      <a:lnTo>
                        <a:pt x="207" y="1213"/>
                      </a:lnTo>
                      <a:lnTo>
                        <a:pt x="352" y="1322"/>
                      </a:lnTo>
                      <a:lnTo>
                        <a:pt x="488" y="1173"/>
                      </a:lnTo>
                      <a:lnTo>
                        <a:pt x="511" y="1183"/>
                      </a:lnTo>
                      <a:lnTo>
                        <a:pt x="534" y="1191"/>
                      </a:lnTo>
                      <a:lnTo>
                        <a:pt x="557" y="1198"/>
                      </a:lnTo>
                      <a:lnTo>
                        <a:pt x="581" y="1204"/>
                      </a:lnTo>
                      <a:lnTo>
                        <a:pt x="601" y="1405"/>
                      </a:lnTo>
                      <a:lnTo>
                        <a:pt x="781" y="1406"/>
                      </a:lnTo>
                      <a:lnTo>
                        <a:pt x="804" y="1206"/>
                      </a:lnTo>
                      <a:lnTo>
                        <a:pt x="828" y="1200"/>
                      </a:lnTo>
                      <a:lnTo>
                        <a:pt x="851" y="1193"/>
                      </a:lnTo>
                      <a:lnTo>
                        <a:pt x="874" y="1186"/>
                      </a:lnTo>
                      <a:lnTo>
                        <a:pt x="898" y="1177"/>
                      </a:lnTo>
                      <a:lnTo>
                        <a:pt x="1031" y="1327"/>
                      </a:lnTo>
                      <a:lnTo>
                        <a:pt x="1178" y="1222"/>
                      </a:lnTo>
                      <a:lnTo>
                        <a:pt x="1079" y="1047"/>
                      </a:lnTo>
                      <a:lnTo>
                        <a:pt x="1088" y="1038"/>
                      </a:lnTo>
                      <a:lnTo>
                        <a:pt x="1095" y="1028"/>
                      </a:lnTo>
                      <a:lnTo>
                        <a:pt x="1103" y="1019"/>
                      </a:lnTo>
                      <a:lnTo>
                        <a:pt x="1110" y="1009"/>
                      </a:lnTo>
                      <a:close/>
                      <a:moveTo>
                        <a:pt x="486" y="989"/>
                      </a:moveTo>
                      <a:lnTo>
                        <a:pt x="471" y="977"/>
                      </a:lnTo>
                      <a:lnTo>
                        <a:pt x="457" y="965"/>
                      </a:lnTo>
                      <a:lnTo>
                        <a:pt x="444" y="953"/>
                      </a:lnTo>
                      <a:lnTo>
                        <a:pt x="432" y="940"/>
                      </a:lnTo>
                      <a:lnTo>
                        <a:pt x="422" y="927"/>
                      </a:lnTo>
                      <a:lnTo>
                        <a:pt x="411" y="913"/>
                      </a:lnTo>
                      <a:lnTo>
                        <a:pt x="400" y="899"/>
                      </a:lnTo>
                      <a:lnTo>
                        <a:pt x="391" y="883"/>
                      </a:lnTo>
                      <a:lnTo>
                        <a:pt x="382" y="869"/>
                      </a:lnTo>
                      <a:lnTo>
                        <a:pt x="375" y="854"/>
                      </a:lnTo>
                      <a:lnTo>
                        <a:pt x="368" y="838"/>
                      </a:lnTo>
                      <a:lnTo>
                        <a:pt x="362" y="822"/>
                      </a:lnTo>
                      <a:lnTo>
                        <a:pt x="357" y="805"/>
                      </a:lnTo>
                      <a:lnTo>
                        <a:pt x="353" y="790"/>
                      </a:lnTo>
                      <a:lnTo>
                        <a:pt x="349" y="773"/>
                      </a:lnTo>
                      <a:lnTo>
                        <a:pt x="346" y="755"/>
                      </a:lnTo>
                      <a:lnTo>
                        <a:pt x="343" y="739"/>
                      </a:lnTo>
                      <a:lnTo>
                        <a:pt x="342" y="722"/>
                      </a:lnTo>
                      <a:lnTo>
                        <a:pt x="342" y="705"/>
                      </a:lnTo>
                      <a:lnTo>
                        <a:pt x="342" y="687"/>
                      </a:lnTo>
                      <a:lnTo>
                        <a:pt x="343" y="671"/>
                      </a:lnTo>
                      <a:lnTo>
                        <a:pt x="346" y="653"/>
                      </a:lnTo>
                      <a:lnTo>
                        <a:pt x="348" y="636"/>
                      </a:lnTo>
                      <a:lnTo>
                        <a:pt x="352" y="620"/>
                      </a:lnTo>
                      <a:lnTo>
                        <a:pt x="356" y="603"/>
                      </a:lnTo>
                      <a:lnTo>
                        <a:pt x="361" y="587"/>
                      </a:lnTo>
                      <a:lnTo>
                        <a:pt x="368" y="570"/>
                      </a:lnTo>
                      <a:lnTo>
                        <a:pt x="374" y="554"/>
                      </a:lnTo>
                      <a:lnTo>
                        <a:pt x="382" y="538"/>
                      </a:lnTo>
                      <a:lnTo>
                        <a:pt x="391" y="522"/>
                      </a:lnTo>
                      <a:lnTo>
                        <a:pt x="401" y="507"/>
                      </a:lnTo>
                      <a:lnTo>
                        <a:pt x="411" y="492"/>
                      </a:lnTo>
                      <a:lnTo>
                        <a:pt x="423" y="477"/>
                      </a:lnTo>
                      <a:lnTo>
                        <a:pt x="435" y="464"/>
                      </a:lnTo>
                      <a:lnTo>
                        <a:pt x="446" y="451"/>
                      </a:lnTo>
                      <a:lnTo>
                        <a:pt x="460" y="439"/>
                      </a:lnTo>
                      <a:lnTo>
                        <a:pt x="473" y="427"/>
                      </a:lnTo>
                      <a:lnTo>
                        <a:pt x="487" y="417"/>
                      </a:lnTo>
                      <a:lnTo>
                        <a:pt x="501" y="407"/>
                      </a:lnTo>
                      <a:lnTo>
                        <a:pt x="515" y="398"/>
                      </a:lnTo>
                      <a:lnTo>
                        <a:pt x="531" y="389"/>
                      </a:lnTo>
                      <a:lnTo>
                        <a:pt x="546" y="381"/>
                      </a:lnTo>
                      <a:lnTo>
                        <a:pt x="562" y="375"/>
                      </a:lnTo>
                      <a:lnTo>
                        <a:pt x="578" y="368"/>
                      </a:lnTo>
                      <a:lnTo>
                        <a:pt x="594" y="363"/>
                      </a:lnTo>
                      <a:lnTo>
                        <a:pt x="610" y="359"/>
                      </a:lnTo>
                      <a:lnTo>
                        <a:pt x="627" y="355"/>
                      </a:lnTo>
                      <a:lnTo>
                        <a:pt x="644" y="353"/>
                      </a:lnTo>
                      <a:lnTo>
                        <a:pt x="661" y="350"/>
                      </a:lnTo>
                      <a:lnTo>
                        <a:pt x="678" y="349"/>
                      </a:lnTo>
                      <a:lnTo>
                        <a:pt x="695" y="348"/>
                      </a:lnTo>
                      <a:lnTo>
                        <a:pt x="712" y="349"/>
                      </a:lnTo>
                      <a:lnTo>
                        <a:pt x="729" y="350"/>
                      </a:lnTo>
                      <a:lnTo>
                        <a:pt x="746" y="351"/>
                      </a:lnTo>
                      <a:lnTo>
                        <a:pt x="763" y="355"/>
                      </a:lnTo>
                      <a:lnTo>
                        <a:pt x="780" y="359"/>
                      </a:lnTo>
                      <a:lnTo>
                        <a:pt x="797" y="362"/>
                      </a:lnTo>
                      <a:lnTo>
                        <a:pt x="813" y="368"/>
                      </a:lnTo>
                      <a:lnTo>
                        <a:pt x="830" y="374"/>
                      </a:lnTo>
                      <a:lnTo>
                        <a:pt x="845" y="381"/>
                      </a:lnTo>
                      <a:lnTo>
                        <a:pt x="862" y="389"/>
                      </a:lnTo>
                      <a:lnTo>
                        <a:pt x="877" y="398"/>
                      </a:lnTo>
                      <a:lnTo>
                        <a:pt x="893" y="407"/>
                      </a:lnTo>
                      <a:lnTo>
                        <a:pt x="907" y="418"/>
                      </a:lnTo>
                      <a:lnTo>
                        <a:pt x="923" y="429"/>
                      </a:lnTo>
                      <a:lnTo>
                        <a:pt x="936" y="441"/>
                      </a:lnTo>
                      <a:lnTo>
                        <a:pt x="949" y="454"/>
                      </a:lnTo>
                      <a:lnTo>
                        <a:pt x="961" y="467"/>
                      </a:lnTo>
                      <a:lnTo>
                        <a:pt x="972" y="480"/>
                      </a:lnTo>
                      <a:lnTo>
                        <a:pt x="983" y="494"/>
                      </a:lnTo>
                      <a:lnTo>
                        <a:pt x="993" y="508"/>
                      </a:lnTo>
                      <a:lnTo>
                        <a:pt x="1002" y="522"/>
                      </a:lnTo>
                      <a:lnTo>
                        <a:pt x="1010" y="538"/>
                      </a:lnTo>
                      <a:lnTo>
                        <a:pt x="1019" y="553"/>
                      </a:lnTo>
                      <a:lnTo>
                        <a:pt x="1025" y="569"/>
                      </a:lnTo>
                      <a:lnTo>
                        <a:pt x="1031" y="584"/>
                      </a:lnTo>
                      <a:lnTo>
                        <a:pt x="1037" y="601"/>
                      </a:lnTo>
                      <a:lnTo>
                        <a:pt x="1041" y="617"/>
                      </a:lnTo>
                      <a:lnTo>
                        <a:pt x="1045" y="634"/>
                      </a:lnTo>
                      <a:lnTo>
                        <a:pt x="1047" y="651"/>
                      </a:lnTo>
                      <a:lnTo>
                        <a:pt x="1050" y="667"/>
                      </a:lnTo>
                      <a:lnTo>
                        <a:pt x="1051" y="685"/>
                      </a:lnTo>
                      <a:lnTo>
                        <a:pt x="1052" y="702"/>
                      </a:lnTo>
                      <a:lnTo>
                        <a:pt x="1051" y="718"/>
                      </a:lnTo>
                      <a:lnTo>
                        <a:pt x="1050" y="736"/>
                      </a:lnTo>
                      <a:lnTo>
                        <a:pt x="1048" y="753"/>
                      </a:lnTo>
                      <a:lnTo>
                        <a:pt x="1045" y="769"/>
                      </a:lnTo>
                      <a:lnTo>
                        <a:pt x="1041" y="786"/>
                      </a:lnTo>
                      <a:lnTo>
                        <a:pt x="1038" y="804"/>
                      </a:lnTo>
                      <a:lnTo>
                        <a:pt x="1032" y="820"/>
                      </a:lnTo>
                      <a:lnTo>
                        <a:pt x="1026" y="836"/>
                      </a:lnTo>
                      <a:lnTo>
                        <a:pt x="1019" y="853"/>
                      </a:lnTo>
                      <a:lnTo>
                        <a:pt x="1010" y="868"/>
                      </a:lnTo>
                      <a:lnTo>
                        <a:pt x="1002" y="885"/>
                      </a:lnTo>
                      <a:lnTo>
                        <a:pt x="993" y="899"/>
                      </a:lnTo>
                      <a:lnTo>
                        <a:pt x="982" y="914"/>
                      </a:lnTo>
                      <a:lnTo>
                        <a:pt x="971" y="929"/>
                      </a:lnTo>
                      <a:lnTo>
                        <a:pt x="959" y="943"/>
                      </a:lnTo>
                      <a:lnTo>
                        <a:pt x="946" y="956"/>
                      </a:lnTo>
                      <a:lnTo>
                        <a:pt x="933" y="968"/>
                      </a:lnTo>
                      <a:lnTo>
                        <a:pt x="920" y="978"/>
                      </a:lnTo>
                      <a:lnTo>
                        <a:pt x="906" y="989"/>
                      </a:lnTo>
                      <a:lnTo>
                        <a:pt x="892" y="1000"/>
                      </a:lnTo>
                      <a:lnTo>
                        <a:pt x="877" y="1009"/>
                      </a:lnTo>
                      <a:lnTo>
                        <a:pt x="862" y="1018"/>
                      </a:lnTo>
                      <a:lnTo>
                        <a:pt x="847" y="1025"/>
                      </a:lnTo>
                      <a:lnTo>
                        <a:pt x="831" y="1032"/>
                      </a:lnTo>
                      <a:lnTo>
                        <a:pt x="816" y="1038"/>
                      </a:lnTo>
                      <a:lnTo>
                        <a:pt x="799" y="1043"/>
                      </a:lnTo>
                      <a:lnTo>
                        <a:pt x="782" y="1047"/>
                      </a:lnTo>
                      <a:lnTo>
                        <a:pt x="766" y="1051"/>
                      </a:lnTo>
                      <a:lnTo>
                        <a:pt x="749" y="1054"/>
                      </a:lnTo>
                      <a:lnTo>
                        <a:pt x="733" y="1057"/>
                      </a:lnTo>
                      <a:lnTo>
                        <a:pt x="715" y="1058"/>
                      </a:lnTo>
                      <a:lnTo>
                        <a:pt x="698" y="1058"/>
                      </a:lnTo>
                      <a:lnTo>
                        <a:pt x="682" y="1058"/>
                      </a:lnTo>
                      <a:lnTo>
                        <a:pt x="664" y="1057"/>
                      </a:lnTo>
                      <a:lnTo>
                        <a:pt x="647" y="1054"/>
                      </a:lnTo>
                      <a:lnTo>
                        <a:pt x="631" y="1052"/>
                      </a:lnTo>
                      <a:lnTo>
                        <a:pt x="613" y="1048"/>
                      </a:lnTo>
                      <a:lnTo>
                        <a:pt x="596" y="1044"/>
                      </a:lnTo>
                      <a:lnTo>
                        <a:pt x="579" y="1039"/>
                      </a:lnTo>
                      <a:lnTo>
                        <a:pt x="564" y="1032"/>
                      </a:lnTo>
                      <a:lnTo>
                        <a:pt x="547" y="1026"/>
                      </a:lnTo>
                      <a:lnTo>
                        <a:pt x="532" y="1018"/>
                      </a:lnTo>
                      <a:lnTo>
                        <a:pt x="515" y="1009"/>
                      </a:lnTo>
                      <a:lnTo>
                        <a:pt x="501" y="999"/>
                      </a:lnTo>
                      <a:lnTo>
                        <a:pt x="486" y="989"/>
                      </a:lnTo>
                      <a:close/>
                    </a:path>
                  </a:pathLst>
                </a:custGeom>
                <a:solidFill>
                  <a:srgbClr val="F37F0B"/>
                </a:solidFill>
                <a:ln>
                  <a:noFill/>
                </a:ln>
              </p:spPr>
              <p:txBody>
                <a:bodyPr vert="horz" wrap="square" lIns="121920" tIns="60960" rIns="121920" bIns="60960" numCol="1" anchor="t" anchorCtr="0" compatLnSpc="1">
                  <a:prstTxWarp prst="textNoShape">
                    <a:avLst/>
                  </a:prstTxWarp>
                </a:bodyPr>
                <a:lstStyle/>
                <a:p>
                  <a:endParaRPr lang="en-US" sz="2489"/>
                </a:p>
              </p:txBody>
            </p:sp>
          </p:grpSp>
        </p:grpSp>
        <p:grpSp>
          <p:nvGrpSpPr>
            <p:cNvPr id="64" name="Group 63">
              <a:extLst>
                <a:ext uri="{FF2B5EF4-FFF2-40B4-BE49-F238E27FC236}">
                  <a16:creationId xmlns:a16="http://schemas.microsoft.com/office/drawing/2014/main" id="{0F65BDDA-2267-EB4A-ACC0-CDCEDDDE9DA4}"/>
                </a:ext>
              </a:extLst>
            </p:cNvPr>
            <p:cNvGrpSpPr/>
            <p:nvPr/>
          </p:nvGrpSpPr>
          <p:grpSpPr>
            <a:xfrm>
              <a:off x="7122007" y="2254083"/>
              <a:ext cx="2754959" cy="744136"/>
              <a:chOff x="7122007" y="2254083"/>
              <a:chExt cx="2754959" cy="744136"/>
            </a:xfrm>
          </p:grpSpPr>
          <p:sp>
            <p:nvSpPr>
              <p:cNvPr id="44" name="Rectangle 43">
                <a:extLst>
                  <a:ext uri="{FF2B5EF4-FFF2-40B4-BE49-F238E27FC236}">
                    <a16:creationId xmlns:a16="http://schemas.microsoft.com/office/drawing/2014/main" id="{CECB992F-021F-FF42-8C47-6E79D98A21C3}"/>
                  </a:ext>
                </a:extLst>
              </p:cNvPr>
              <p:cNvSpPr/>
              <p:nvPr/>
            </p:nvSpPr>
            <p:spPr>
              <a:xfrm>
                <a:off x="7122007" y="2506097"/>
                <a:ext cx="1968488" cy="492122"/>
              </a:xfrm>
              <a:prstGeom prst="rect">
                <a:avLst/>
              </a:prstGeom>
            </p:spPr>
            <p:txBody>
              <a:bodyPr wrap="none">
                <a:spAutoFit/>
              </a:bodyPr>
              <a:lstStyle/>
              <a:p>
                <a:pPr algn="just">
                  <a:lnSpc>
                    <a:spcPct val="115000"/>
                  </a:lnSpc>
                </a:pPr>
                <a:r>
                  <a:rPr lang="en-US" sz="2400" b="1" spc="110" dirty="0">
                    <a:solidFill>
                      <a:srgbClr val="F37F0B"/>
                    </a:solidFill>
                    <a:latin typeface="Calibri" panose="020F0502020204030204" pitchFamily="34" charset="0"/>
                    <a:ea typeface="Calibri" panose="020F0502020204030204" pitchFamily="34" charset="0"/>
                    <a:cs typeface="Times New Roman" panose="02020603050405020304" pitchFamily="18" charset="0"/>
                  </a:rPr>
                  <a:t>INTELLIGENT</a:t>
                </a:r>
                <a:endParaRPr lang="en-US" sz="2400" b="1" spc="110" dirty="0">
                  <a:solidFill>
                    <a:srgbClr val="F37F0B"/>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5" name="Freeform 44">
                <a:extLst>
                  <a:ext uri="{FF2B5EF4-FFF2-40B4-BE49-F238E27FC236}">
                    <a16:creationId xmlns:a16="http://schemas.microsoft.com/office/drawing/2014/main" id="{F0FED686-5AA9-B540-8C5F-1A6A95F3D780}"/>
                  </a:ext>
                </a:extLst>
              </p:cNvPr>
              <p:cNvSpPr/>
              <p:nvPr/>
            </p:nvSpPr>
            <p:spPr>
              <a:xfrm>
                <a:off x="9090495" y="2254083"/>
                <a:ext cx="786471" cy="675119"/>
              </a:xfrm>
              <a:custGeom>
                <a:avLst/>
                <a:gdLst>
                  <a:gd name="connsiteX0" fmla="*/ 486797 w 1562085"/>
                  <a:gd name="connsiteY0" fmla="*/ 456128 h 1340920"/>
                  <a:gd name="connsiteX1" fmla="*/ 487911 w 1562085"/>
                  <a:gd name="connsiteY1" fmla="*/ 460587 h 1340920"/>
                  <a:gd name="connsiteX2" fmla="*/ 518003 w 1562085"/>
                  <a:gd name="connsiteY2" fmla="*/ 476711 h 1340920"/>
                  <a:gd name="connsiteX3" fmla="*/ 548094 w 1562085"/>
                  <a:gd name="connsiteY3" fmla="*/ 460587 h 1340920"/>
                  <a:gd name="connsiteX4" fmla="*/ 549208 w 1562085"/>
                  <a:gd name="connsiteY4" fmla="*/ 456128 h 1340920"/>
                  <a:gd name="connsiteX5" fmla="*/ 479911 w 1562085"/>
                  <a:gd name="connsiteY5" fmla="*/ 425994 h 1340920"/>
                  <a:gd name="connsiteX6" fmla="*/ 470981 w 1562085"/>
                  <a:gd name="connsiteY6" fmla="*/ 434924 h 1340920"/>
                  <a:gd name="connsiteX7" fmla="*/ 470981 w 1562085"/>
                  <a:gd name="connsiteY7" fmla="*/ 436162 h 1340920"/>
                  <a:gd name="connsiteX8" fmla="*/ 479911 w 1562085"/>
                  <a:gd name="connsiteY8" fmla="*/ 445091 h 1340920"/>
                  <a:gd name="connsiteX9" fmla="*/ 555786 w 1562085"/>
                  <a:gd name="connsiteY9" fmla="*/ 445091 h 1340920"/>
                  <a:gd name="connsiteX10" fmla="*/ 564715 w 1562085"/>
                  <a:gd name="connsiteY10" fmla="*/ 436162 h 1340920"/>
                  <a:gd name="connsiteX11" fmla="*/ 564715 w 1562085"/>
                  <a:gd name="connsiteY11" fmla="*/ 434924 h 1340920"/>
                  <a:gd name="connsiteX12" fmla="*/ 555786 w 1562085"/>
                  <a:gd name="connsiteY12" fmla="*/ 425994 h 1340920"/>
                  <a:gd name="connsiteX13" fmla="*/ 479911 w 1562085"/>
                  <a:gd name="connsiteY13" fmla="*/ 394486 h 1340920"/>
                  <a:gd name="connsiteX14" fmla="*/ 470981 w 1562085"/>
                  <a:gd name="connsiteY14" fmla="*/ 403416 h 1340920"/>
                  <a:gd name="connsiteX15" fmla="*/ 470981 w 1562085"/>
                  <a:gd name="connsiteY15" fmla="*/ 404654 h 1340920"/>
                  <a:gd name="connsiteX16" fmla="*/ 479911 w 1562085"/>
                  <a:gd name="connsiteY16" fmla="*/ 413584 h 1340920"/>
                  <a:gd name="connsiteX17" fmla="*/ 555786 w 1562085"/>
                  <a:gd name="connsiteY17" fmla="*/ 413584 h 1340920"/>
                  <a:gd name="connsiteX18" fmla="*/ 564715 w 1562085"/>
                  <a:gd name="connsiteY18" fmla="*/ 404654 h 1340920"/>
                  <a:gd name="connsiteX19" fmla="*/ 564715 w 1562085"/>
                  <a:gd name="connsiteY19" fmla="*/ 403416 h 1340920"/>
                  <a:gd name="connsiteX20" fmla="*/ 555786 w 1562085"/>
                  <a:gd name="connsiteY20" fmla="*/ 394486 h 1340920"/>
                  <a:gd name="connsiteX21" fmla="*/ 1523595 w 1562085"/>
                  <a:gd name="connsiteY21" fmla="*/ 379848 h 1340920"/>
                  <a:gd name="connsiteX22" fmla="*/ 1562085 w 1562085"/>
                  <a:gd name="connsiteY22" fmla="*/ 418338 h 1340920"/>
                  <a:gd name="connsiteX23" fmla="*/ 1523595 w 1562085"/>
                  <a:gd name="connsiteY23" fmla="*/ 456829 h 1340920"/>
                  <a:gd name="connsiteX24" fmla="*/ 1485104 w 1562085"/>
                  <a:gd name="connsiteY24" fmla="*/ 418338 h 1340920"/>
                  <a:gd name="connsiteX25" fmla="*/ 1523595 w 1562085"/>
                  <a:gd name="connsiteY25" fmla="*/ 379848 h 1340920"/>
                  <a:gd name="connsiteX26" fmla="*/ 1356237 w 1562085"/>
                  <a:gd name="connsiteY26" fmla="*/ 367017 h 1340920"/>
                  <a:gd name="connsiteX27" fmla="*/ 1407559 w 1562085"/>
                  <a:gd name="connsiteY27" fmla="*/ 418338 h 1340920"/>
                  <a:gd name="connsiteX28" fmla="*/ 1356237 w 1562085"/>
                  <a:gd name="connsiteY28" fmla="*/ 469659 h 1340920"/>
                  <a:gd name="connsiteX29" fmla="*/ 1304916 w 1562085"/>
                  <a:gd name="connsiteY29" fmla="*/ 418338 h 1340920"/>
                  <a:gd name="connsiteX30" fmla="*/ 1356237 w 1562085"/>
                  <a:gd name="connsiteY30" fmla="*/ 367017 h 1340920"/>
                  <a:gd name="connsiteX31" fmla="*/ 1150389 w 1562085"/>
                  <a:gd name="connsiteY31" fmla="*/ 341356 h 1340920"/>
                  <a:gd name="connsiteX32" fmla="*/ 1227370 w 1562085"/>
                  <a:gd name="connsiteY32" fmla="*/ 418338 h 1340920"/>
                  <a:gd name="connsiteX33" fmla="*/ 1150388 w 1562085"/>
                  <a:gd name="connsiteY33" fmla="*/ 495320 h 1340920"/>
                  <a:gd name="connsiteX34" fmla="*/ 1073407 w 1562085"/>
                  <a:gd name="connsiteY34" fmla="*/ 418338 h 1340920"/>
                  <a:gd name="connsiteX35" fmla="*/ 1150389 w 1562085"/>
                  <a:gd name="connsiteY35" fmla="*/ 341356 h 1340920"/>
                  <a:gd name="connsiteX36" fmla="*/ 835631 w 1562085"/>
                  <a:gd name="connsiteY36" fmla="*/ 315696 h 1340920"/>
                  <a:gd name="connsiteX37" fmla="*/ 732989 w 1562085"/>
                  <a:gd name="connsiteY37" fmla="*/ 418338 h 1340920"/>
                  <a:gd name="connsiteX38" fmla="*/ 835631 w 1562085"/>
                  <a:gd name="connsiteY38" fmla="*/ 520980 h 1340920"/>
                  <a:gd name="connsiteX39" fmla="*/ 938274 w 1562085"/>
                  <a:gd name="connsiteY39" fmla="*/ 418338 h 1340920"/>
                  <a:gd name="connsiteX40" fmla="*/ 835631 w 1562085"/>
                  <a:gd name="connsiteY40" fmla="*/ 315696 h 1340920"/>
                  <a:gd name="connsiteX41" fmla="*/ 623583 w 1562085"/>
                  <a:gd name="connsiteY41" fmla="*/ 284571 h 1340920"/>
                  <a:gd name="connsiteX42" fmla="*/ 613260 w 1562085"/>
                  <a:gd name="connsiteY42" fmla="*/ 302451 h 1340920"/>
                  <a:gd name="connsiteX43" fmla="*/ 635114 w 1562085"/>
                  <a:gd name="connsiteY43" fmla="*/ 315068 h 1340920"/>
                  <a:gd name="connsiteX44" fmla="*/ 645437 w 1562085"/>
                  <a:gd name="connsiteY44" fmla="*/ 297188 h 1340920"/>
                  <a:gd name="connsiteX45" fmla="*/ 412112 w 1562085"/>
                  <a:gd name="connsiteY45" fmla="*/ 284571 h 1340920"/>
                  <a:gd name="connsiteX46" fmla="*/ 390259 w 1562085"/>
                  <a:gd name="connsiteY46" fmla="*/ 297188 h 1340920"/>
                  <a:gd name="connsiteX47" fmla="*/ 400582 w 1562085"/>
                  <a:gd name="connsiteY47" fmla="*/ 315068 h 1340920"/>
                  <a:gd name="connsiteX48" fmla="*/ 422435 w 1562085"/>
                  <a:gd name="connsiteY48" fmla="*/ 302451 h 1340920"/>
                  <a:gd name="connsiteX49" fmla="*/ 630367 w 1562085"/>
                  <a:gd name="connsiteY49" fmla="*/ 228921 h 1340920"/>
                  <a:gd name="connsiteX50" fmla="*/ 630367 w 1562085"/>
                  <a:gd name="connsiteY50" fmla="*/ 249567 h 1340920"/>
                  <a:gd name="connsiteX51" fmla="*/ 655601 w 1562085"/>
                  <a:gd name="connsiteY51" fmla="*/ 249567 h 1340920"/>
                  <a:gd name="connsiteX52" fmla="*/ 655601 w 1562085"/>
                  <a:gd name="connsiteY52" fmla="*/ 228921 h 1340920"/>
                  <a:gd name="connsiteX53" fmla="*/ 380095 w 1562085"/>
                  <a:gd name="connsiteY53" fmla="*/ 228921 h 1340920"/>
                  <a:gd name="connsiteX54" fmla="*/ 380095 w 1562085"/>
                  <a:gd name="connsiteY54" fmla="*/ 249567 h 1340920"/>
                  <a:gd name="connsiteX55" fmla="*/ 405328 w 1562085"/>
                  <a:gd name="connsiteY55" fmla="*/ 249567 h 1340920"/>
                  <a:gd name="connsiteX56" fmla="*/ 405328 w 1562085"/>
                  <a:gd name="connsiteY56" fmla="*/ 228921 h 1340920"/>
                  <a:gd name="connsiteX57" fmla="*/ 634498 w 1562085"/>
                  <a:gd name="connsiteY57" fmla="*/ 159621 h 1340920"/>
                  <a:gd name="connsiteX58" fmla="*/ 612645 w 1562085"/>
                  <a:gd name="connsiteY58" fmla="*/ 172238 h 1340920"/>
                  <a:gd name="connsiteX59" fmla="*/ 622968 w 1562085"/>
                  <a:gd name="connsiteY59" fmla="*/ 190118 h 1340920"/>
                  <a:gd name="connsiteX60" fmla="*/ 644821 w 1562085"/>
                  <a:gd name="connsiteY60" fmla="*/ 177501 h 1340920"/>
                  <a:gd name="connsiteX61" fmla="*/ 401198 w 1562085"/>
                  <a:gd name="connsiteY61" fmla="*/ 159621 h 1340920"/>
                  <a:gd name="connsiteX62" fmla="*/ 390875 w 1562085"/>
                  <a:gd name="connsiteY62" fmla="*/ 177501 h 1340920"/>
                  <a:gd name="connsiteX63" fmla="*/ 412728 w 1562085"/>
                  <a:gd name="connsiteY63" fmla="*/ 190118 h 1340920"/>
                  <a:gd name="connsiteX64" fmla="*/ 423051 w 1562085"/>
                  <a:gd name="connsiteY64" fmla="*/ 172238 h 1340920"/>
                  <a:gd name="connsiteX65" fmla="*/ 517612 w 1562085"/>
                  <a:gd name="connsiteY65" fmla="*/ 157825 h 1340920"/>
                  <a:gd name="connsiteX66" fmla="*/ 526366 w 1562085"/>
                  <a:gd name="connsiteY66" fmla="*/ 158180 h 1340920"/>
                  <a:gd name="connsiteX67" fmla="*/ 533061 w 1562085"/>
                  <a:gd name="connsiteY67" fmla="*/ 158863 h 1340920"/>
                  <a:gd name="connsiteX68" fmla="*/ 575214 w 1562085"/>
                  <a:gd name="connsiteY68" fmla="*/ 182720 h 1340920"/>
                  <a:gd name="connsiteX69" fmla="*/ 585169 w 1562085"/>
                  <a:gd name="connsiteY69" fmla="*/ 286082 h 1340920"/>
                  <a:gd name="connsiteX70" fmla="*/ 574692 w 1562085"/>
                  <a:gd name="connsiteY70" fmla="*/ 306091 h 1340920"/>
                  <a:gd name="connsiteX71" fmla="*/ 567371 w 1562085"/>
                  <a:gd name="connsiteY71" fmla="*/ 319544 h 1340920"/>
                  <a:gd name="connsiteX72" fmla="*/ 563848 w 1562085"/>
                  <a:gd name="connsiteY72" fmla="*/ 326575 h 1340920"/>
                  <a:gd name="connsiteX73" fmla="*/ 562915 w 1562085"/>
                  <a:gd name="connsiteY73" fmla="*/ 329024 h 1340920"/>
                  <a:gd name="connsiteX74" fmla="*/ 562725 w 1562085"/>
                  <a:gd name="connsiteY74" fmla="*/ 328931 h 1340920"/>
                  <a:gd name="connsiteX75" fmla="*/ 548135 w 1562085"/>
                  <a:gd name="connsiteY75" fmla="*/ 358846 h 1340920"/>
                  <a:gd name="connsiteX76" fmla="*/ 540571 w 1562085"/>
                  <a:gd name="connsiteY76" fmla="*/ 358846 h 1340920"/>
                  <a:gd name="connsiteX77" fmla="*/ 540571 w 1562085"/>
                  <a:gd name="connsiteY77" fmla="*/ 358846 h 1340920"/>
                  <a:gd name="connsiteX78" fmla="*/ 518008 w 1562085"/>
                  <a:gd name="connsiteY78" fmla="*/ 358846 h 1340920"/>
                  <a:gd name="connsiteX79" fmla="*/ 517688 w 1562085"/>
                  <a:gd name="connsiteY79" fmla="*/ 358846 h 1340920"/>
                  <a:gd name="connsiteX80" fmla="*/ 495125 w 1562085"/>
                  <a:gd name="connsiteY80" fmla="*/ 358846 h 1340920"/>
                  <a:gd name="connsiteX81" fmla="*/ 495125 w 1562085"/>
                  <a:gd name="connsiteY81" fmla="*/ 358846 h 1340920"/>
                  <a:gd name="connsiteX82" fmla="*/ 487534 w 1562085"/>
                  <a:gd name="connsiteY82" fmla="*/ 358846 h 1340920"/>
                  <a:gd name="connsiteX83" fmla="*/ 487534 w 1562085"/>
                  <a:gd name="connsiteY83" fmla="*/ 358846 h 1340920"/>
                  <a:gd name="connsiteX84" fmla="*/ 487233 w 1562085"/>
                  <a:gd name="connsiteY84" fmla="*/ 358846 h 1340920"/>
                  <a:gd name="connsiteX85" fmla="*/ 473116 w 1562085"/>
                  <a:gd name="connsiteY85" fmla="*/ 329903 h 1340920"/>
                  <a:gd name="connsiteX86" fmla="*/ 471848 w 1562085"/>
                  <a:gd name="connsiteY86" fmla="*/ 326575 h 1340920"/>
                  <a:gd name="connsiteX87" fmla="*/ 468325 w 1562085"/>
                  <a:gd name="connsiteY87" fmla="*/ 319544 h 1340920"/>
                  <a:gd name="connsiteX88" fmla="*/ 461004 w 1562085"/>
                  <a:gd name="connsiteY88" fmla="*/ 306091 h 1340920"/>
                  <a:gd name="connsiteX89" fmla="*/ 450527 w 1562085"/>
                  <a:gd name="connsiteY89" fmla="*/ 286082 h 1340920"/>
                  <a:gd name="connsiteX90" fmla="*/ 460482 w 1562085"/>
                  <a:gd name="connsiteY90" fmla="*/ 182720 h 1340920"/>
                  <a:gd name="connsiteX91" fmla="*/ 502635 w 1562085"/>
                  <a:gd name="connsiteY91" fmla="*/ 158863 h 1340920"/>
                  <a:gd name="connsiteX92" fmla="*/ 509197 w 1562085"/>
                  <a:gd name="connsiteY92" fmla="*/ 158194 h 1340920"/>
                  <a:gd name="connsiteX93" fmla="*/ 517557 w 1562085"/>
                  <a:gd name="connsiteY93" fmla="*/ 137986 h 1340920"/>
                  <a:gd name="connsiteX94" fmla="*/ 507187 w 1562085"/>
                  <a:gd name="connsiteY94" fmla="*/ 138434 h 1340920"/>
                  <a:gd name="connsiteX95" fmla="*/ 499100 w 1562085"/>
                  <a:gd name="connsiteY95" fmla="*/ 139247 h 1340920"/>
                  <a:gd name="connsiteX96" fmla="*/ 447151 w 1562085"/>
                  <a:gd name="connsiteY96" fmla="*/ 168231 h 1340920"/>
                  <a:gd name="connsiteX97" fmla="*/ 434883 w 1562085"/>
                  <a:gd name="connsiteY97" fmla="*/ 293807 h 1340920"/>
                  <a:gd name="connsiteX98" fmla="*/ 447795 w 1562085"/>
                  <a:gd name="connsiteY98" fmla="*/ 318116 h 1340920"/>
                  <a:gd name="connsiteX99" fmla="*/ 456817 w 1562085"/>
                  <a:gd name="connsiteY99" fmla="*/ 334460 h 1340920"/>
                  <a:gd name="connsiteX100" fmla="*/ 461158 w 1562085"/>
                  <a:gd name="connsiteY100" fmla="*/ 343003 h 1340920"/>
                  <a:gd name="connsiteX101" fmla="*/ 465406 w 1562085"/>
                  <a:gd name="connsiteY101" fmla="*/ 353993 h 1340920"/>
                  <a:gd name="connsiteX102" fmla="*/ 470426 w 1562085"/>
                  <a:gd name="connsiteY102" fmla="*/ 378750 h 1340920"/>
                  <a:gd name="connsiteX103" fmla="*/ 470296 w 1562085"/>
                  <a:gd name="connsiteY103" fmla="*/ 380105 h 1340920"/>
                  <a:gd name="connsiteX104" fmla="*/ 470743 w 1562085"/>
                  <a:gd name="connsiteY104" fmla="*/ 382210 h 1340920"/>
                  <a:gd name="connsiteX105" fmla="*/ 480490 w 1562085"/>
                  <a:gd name="connsiteY105" fmla="*/ 382210 h 1340920"/>
                  <a:gd name="connsiteX106" fmla="*/ 489845 w 1562085"/>
                  <a:gd name="connsiteY106" fmla="*/ 382209 h 1340920"/>
                  <a:gd name="connsiteX107" fmla="*/ 489845 w 1562085"/>
                  <a:gd name="connsiteY107" fmla="*/ 382210 h 1340920"/>
                  <a:gd name="connsiteX108" fmla="*/ 517651 w 1562085"/>
                  <a:gd name="connsiteY108" fmla="*/ 382210 h 1340920"/>
                  <a:gd name="connsiteX109" fmla="*/ 518045 w 1562085"/>
                  <a:gd name="connsiteY109" fmla="*/ 382210 h 1340920"/>
                  <a:gd name="connsiteX110" fmla="*/ 545851 w 1562085"/>
                  <a:gd name="connsiteY110" fmla="*/ 382210 h 1340920"/>
                  <a:gd name="connsiteX111" fmla="*/ 545851 w 1562085"/>
                  <a:gd name="connsiteY111" fmla="*/ 382210 h 1340920"/>
                  <a:gd name="connsiteX112" fmla="*/ 555207 w 1562085"/>
                  <a:gd name="connsiteY112" fmla="*/ 382210 h 1340920"/>
                  <a:gd name="connsiteX113" fmla="*/ 563863 w 1562085"/>
                  <a:gd name="connsiteY113" fmla="*/ 382210 h 1340920"/>
                  <a:gd name="connsiteX114" fmla="*/ 566230 w 1562085"/>
                  <a:gd name="connsiteY114" fmla="*/ 371073 h 1340920"/>
                  <a:gd name="connsiteX115" fmla="*/ 566691 w 1562085"/>
                  <a:gd name="connsiteY115" fmla="*/ 367387 h 1340920"/>
                  <a:gd name="connsiteX116" fmla="*/ 570290 w 1562085"/>
                  <a:gd name="connsiteY116" fmla="*/ 353993 h 1340920"/>
                  <a:gd name="connsiteX117" fmla="*/ 574538 w 1562085"/>
                  <a:gd name="connsiteY117" fmla="*/ 343003 h 1340920"/>
                  <a:gd name="connsiteX118" fmla="*/ 578879 w 1562085"/>
                  <a:gd name="connsiteY118" fmla="*/ 334460 h 1340920"/>
                  <a:gd name="connsiteX119" fmla="*/ 587902 w 1562085"/>
                  <a:gd name="connsiteY119" fmla="*/ 318116 h 1340920"/>
                  <a:gd name="connsiteX120" fmla="*/ 600813 w 1562085"/>
                  <a:gd name="connsiteY120" fmla="*/ 293807 h 1340920"/>
                  <a:gd name="connsiteX121" fmla="*/ 588545 w 1562085"/>
                  <a:gd name="connsiteY121" fmla="*/ 168231 h 1340920"/>
                  <a:gd name="connsiteX122" fmla="*/ 536597 w 1562085"/>
                  <a:gd name="connsiteY122" fmla="*/ 139247 h 1340920"/>
                  <a:gd name="connsiteX123" fmla="*/ 528345 w 1562085"/>
                  <a:gd name="connsiteY123" fmla="*/ 138418 h 1340920"/>
                  <a:gd name="connsiteX124" fmla="*/ 581942 w 1562085"/>
                  <a:gd name="connsiteY124" fmla="*/ 110134 h 1340920"/>
                  <a:gd name="connsiteX125" fmla="*/ 569326 w 1562085"/>
                  <a:gd name="connsiteY125" fmla="*/ 131987 h 1340920"/>
                  <a:gd name="connsiteX126" fmla="*/ 587205 w 1562085"/>
                  <a:gd name="connsiteY126" fmla="*/ 142310 h 1340920"/>
                  <a:gd name="connsiteX127" fmla="*/ 599822 w 1562085"/>
                  <a:gd name="connsiteY127" fmla="*/ 120457 h 1340920"/>
                  <a:gd name="connsiteX128" fmla="*/ 453753 w 1562085"/>
                  <a:gd name="connsiteY128" fmla="*/ 110134 h 1340920"/>
                  <a:gd name="connsiteX129" fmla="*/ 435874 w 1562085"/>
                  <a:gd name="connsiteY129" fmla="*/ 120457 h 1340920"/>
                  <a:gd name="connsiteX130" fmla="*/ 448490 w 1562085"/>
                  <a:gd name="connsiteY130" fmla="*/ 142310 h 1340920"/>
                  <a:gd name="connsiteX131" fmla="*/ 466370 w 1562085"/>
                  <a:gd name="connsiteY131" fmla="*/ 131987 h 1340920"/>
                  <a:gd name="connsiteX132" fmla="*/ 528171 w 1562085"/>
                  <a:gd name="connsiteY132" fmla="*/ 96014 h 1340920"/>
                  <a:gd name="connsiteX133" fmla="*/ 507525 w 1562085"/>
                  <a:gd name="connsiteY133" fmla="*/ 96014 h 1340920"/>
                  <a:gd name="connsiteX134" fmla="*/ 507525 w 1562085"/>
                  <a:gd name="connsiteY134" fmla="*/ 121247 h 1340920"/>
                  <a:gd name="connsiteX135" fmla="*/ 528171 w 1562085"/>
                  <a:gd name="connsiteY135" fmla="*/ 121247 h 1340920"/>
                  <a:gd name="connsiteX136" fmla="*/ 503808 w 1562085"/>
                  <a:gd name="connsiteY136" fmla="*/ 0 h 1340920"/>
                  <a:gd name="connsiteX137" fmla="*/ 1007615 w 1562085"/>
                  <a:gd name="connsiteY137" fmla="*/ 498588 h 1340920"/>
                  <a:gd name="connsiteX138" fmla="*/ 1007588 w 1562085"/>
                  <a:gd name="connsiteY138" fmla="*/ 499129 h 1340920"/>
                  <a:gd name="connsiteX139" fmla="*/ 1102247 w 1562085"/>
                  <a:gd name="connsiteY139" fmla="*/ 694839 h 1340920"/>
                  <a:gd name="connsiteX140" fmla="*/ 1077853 w 1562085"/>
                  <a:gd name="connsiteY140" fmla="*/ 764935 h 1340920"/>
                  <a:gd name="connsiteX141" fmla="*/ 1007615 w 1562085"/>
                  <a:gd name="connsiteY141" fmla="*/ 798908 h 1340920"/>
                  <a:gd name="connsiteX142" fmla="*/ 1007615 w 1562085"/>
                  <a:gd name="connsiteY142" fmla="*/ 984779 h 1340920"/>
                  <a:gd name="connsiteX143" fmla="*/ 910745 w 1562085"/>
                  <a:gd name="connsiteY143" fmla="*/ 1081649 h 1340920"/>
                  <a:gd name="connsiteX144" fmla="*/ 723601 w 1562085"/>
                  <a:gd name="connsiteY144" fmla="*/ 1081649 h 1340920"/>
                  <a:gd name="connsiteX145" fmla="*/ 721954 w 1562085"/>
                  <a:gd name="connsiteY145" fmla="*/ 1081483 h 1340920"/>
                  <a:gd name="connsiteX146" fmla="*/ 721954 w 1562085"/>
                  <a:gd name="connsiteY146" fmla="*/ 1340920 h 1340920"/>
                  <a:gd name="connsiteX147" fmla="*/ 204188 w 1562085"/>
                  <a:gd name="connsiteY147" fmla="*/ 1061710 h 1340920"/>
                  <a:gd name="connsiteX148" fmla="*/ 204188 w 1562085"/>
                  <a:gd name="connsiteY148" fmla="*/ 898752 h 1340920"/>
                  <a:gd name="connsiteX149" fmla="*/ 183339 w 1562085"/>
                  <a:gd name="connsiteY149" fmla="*/ 883323 h 1340920"/>
                  <a:gd name="connsiteX150" fmla="*/ 0 w 1562085"/>
                  <a:gd name="connsiteY150" fmla="*/ 498588 h 1340920"/>
                  <a:gd name="connsiteX151" fmla="*/ 503808 w 1562085"/>
                  <a:gd name="connsiteY151" fmla="*/ 0 h 134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1562085" h="1340920">
                    <a:moveTo>
                      <a:pt x="486797" y="456128"/>
                    </a:moveTo>
                    <a:lnTo>
                      <a:pt x="487911" y="460587"/>
                    </a:lnTo>
                    <a:cubicBezTo>
                      <a:pt x="492869" y="470062"/>
                      <a:pt x="504475" y="476711"/>
                      <a:pt x="518003" y="476711"/>
                    </a:cubicBezTo>
                    <a:cubicBezTo>
                      <a:pt x="531530" y="476711"/>
                      <a:pt x="543137" y="470063"/>
                      <a:pt x="548094" y="460587"/>
                    </a:cubicBezTo>
                    <a:lnTo>
                      <a:pt x="549208" y="456128"/>
                    </a:lnTo>
                    <a:close/>
                    <a:moveTo>
                      <a:pt x="479911" y="425994"/>
                    </a:moveTo>
                    <a:cubicBezTo>
                      <a:pt x="474979" y="425994"/>
                      <a:pt x="470981" y="429992"/>
                      <a:pt x="470981" y="434924"/>
                    </a:cubicBezTo>
                    <a:lnTo>
                      <a:pt x="470981" y="436162"/>
                    </a:lnTo>
                    <a:cubicBezTo>
                      <a:pt x="470981" y="441093"/>
                      <a:pt x="474979" y="445091"/>
                      <a:pt x="479911" y="445091"/>
                    </a:cubicBezTo>
                    <a:lnTo>
                      <a:pt x="555786" y="445091"/>
                    </a:lnTo>
                    <a:cubicBezTo>
                      <a:pt x="560717" y="445091"/>
                      <a:pt x="564715" y="441093"/>
                      <a:pt x="564715" y="436162"/>
                    </a:cubicBezTo>
                    <a:lnTo>
                      <a:pt x="564715" y="434924"/>
                    </a:lnTo>
                    <a:cubicBezTo>
                      <a:pt x="564715" y="429992"/>
                      <a:pt x="560717" y="425994"/>
                      <a:pt x="555786" y="425994"/>
                    </a:cubicBezTo>
                    <a:close/>
                    <a:moveTo>
                      <a:pt x="479911" y="394486"/>
                    </a:moveTo>
                    <a:cubicBezTo>
                      <a:pt x="474979" y="394487"/>
                      <a:pt x="470981" y="398485"/>
                      <a:pt x="470981" y="403416"/>
                    </a:cubicBezTo>
                    <a:lnTo>
                      <a:pt x="470981" y="404654"/>
                    </a:lnTo>
                    <a:cubicBezTo>
                      <a:pt x="470981" y="409586"/>
                      <a:pt x="474979" y="413584"/>
                      <a:pt x="479911" y="413584"/>
                    </a:cubicBezTo>
                    <a:lnTo>
                      <a:pt x="555786" y="413584"/>
                    </a:lnTo>
                    <a:cubicBezTo>
                      <a:pt x="560717" y="413584"/>
                      <a:pt x="564715" y="409586"/>
                      <a:pt x="564715" y="404654"/>
                    </a:cubicBezTo>
                    <a:lnTo>
                      <a:pt x="564715" y="403416"/>
                    </a:lnTo>
                    <a:cubicBezTo>
                      <a:pt x="564715" y="398485"/>
                      <a:pt x="560717" y="394487"/>
                      <a:pt x="555786" y="394486"/>
                    </a:cubicBezTo>
                    <a:close/>
                    <a:moveTo>
                      <a:pt x="1523595" y="379848"/>
                    </a:moveTo>
                    <a:cubicBezTo>
                      <a:pt x="1544852" y="379847"/>
                      <a:pt x="1562085" y="397080"/>
                      <a:pt x="1562085" y="418338"/>
                    </a:cubicBezTo>
                    <a:cubicBezTo>
                      <a:pt x="1562085" y="439596"/>
                      <a:pt x="1544853" y="456829"/>
                      <a:pt x="1523595" y="456829"/>
                    </a:cubicBezTo>
                    <a:cubicBezTo>
                      <a:pt x="1502337" y="456829"/>
                      <a:pt x="1485104" y="439596"/>
                      <a:pt x="1485104" y="418338"/>
                    </a:cubicBezTo>
                    <a:cubicBezTo>
                      <a:pt x="1485104" y="397080"/>
                      <a:pt x="1502337" y="379847"/>
                      <a:pt x="1523595" y="379848"/>
                    </a:cubicBezTo>
                    <a:close/>
                    <a:moveTo>
                      <a:pt x="1356237" y="367017"/>
                    </a:moveTo>
                    <a:cubicBezTo>
                      <a:pt x="1384581" y="367017"/>
                      <a:pt x="1407559" y="389994"/>
                      <a:pt x="1407559" y="418338"/>
                    </a:cubicBezTo>
                    <a:cubicBezTo>
                      <a:pt x="1407558" y="446682"/>
                      <a:pt x="1384581" y="469659"/>
                      <a:pt x="1356237" y="469659"/>
                    </a:cubicBezTo>
                    <a:cubicBezTo>
                      <a:pt x="1327893" y="469659"/>
                      <a:pt x="1304916" y="446682"/>
                      <a:pt x="1304916" y="418338"/>
                    </a:cubicBezTo>
                    <a:cubicBezTo>
                      <a:pt x="1304917" y="389994"/>
                      <a:pt x="1327894" y="367017"/>
                      <a:pt x="1356237" y="367017"/>
                    </a:cubicBezTo>
                    <a:close/>
                    <a:moveTo>
                      <a:pt x="1150389" y="341356"/>
                    </a:moveTo>
                    <a:cubicBezTo>
                      <a:pt x="1192904" y="341356"/>
                      <a:pt x="1227370" y="375823"/>
                      <a:pt x="1227370" y="418338"/>
                    </a:cubicBezTo>
                    <a:cubicBezTo>
                      <a:pt x="1227370" y="460853"/>
                      <a:pt x="1192904" y="495319"/>
                      <a:pt x="1150388" y="495320"/>
                    </a:cubicBezTo>
                    <a:cubicBezTo>
                      <a:pt x="1107873" y="495320"/>
                      <a:pt x="1073407" y="460854"/>
                      <a:pt x="1073407" y="418338"/>
                    </a:cubicBezTo>
                    <a:cubicBezTo>
                      <a:pt x="1073407" y="375822"/>
                      <a:pt x="1107873" y="341356"/>
                      <a:pt x="1150389" y="341356"/>
                    </a:cubicBezTo>
                    <a:close/>
                    <a:moveTo>
                      <a:pt x="835631" y="315696"/>
                    </a:moveTo>
                    <a:cubicBezTo>
                      <a:pt x="778944" y="315696"/>
                      <a:pt x="732989" y="361650"/>
                      <a:pt x="732989" y="418338"/>
                    </a:cubicBezTo>
                    <a:cubicBezTo>
                      <a:pt x="732989" y="475026"/>
                      <a:pt x="778944" y="520980"/>
                      <a:pt x="835631" y="520980"/>
                    </a:cubicBezTo>
                    <a:cubicBezTo>
                      <a:pt x="892319" y="520980"/>
                      <a:pt x="938274" y="475026"/>
                      <a:pt x="938274" y="418338"/>
                    </a:cubicBezTo>
                    <a:cubicBezTo>
                      <a:pt x="938274" y="361650"/>
                      <a:pt x="892319" y="315696"/>
                      <a:pt x="835631" y="315696"/>
                    </a:cubicBezTo>
                    <a:close/>
                    <a:moveTo>
                      <a:pt x="623583" y="284571"/>
                    </a:moveTo>
                    <a:lnTo>
                      <a:pt x="613260" y="302451"/>
                    </a:lnTo>
                    <a:lnTo>
                      <a:pt x="635114" y="315068"/>
                    </a:lnTo>
                    <a:lnTo>
                      <a:pt x="645437" y="297188"/>
                    </a:lnTo>
                    <a:close/>
                    <a:moveTo>
                      <a:pt x="412112" y="284571"/>
                    </a:moveTo>
                    <a:lnTo>
                      <a:pt x="390259" y="297188"/>
                    </a:lnTo>
                    <a:lnTo>
                      <a:pt x="400582" y="315068"/>
                    </a:lnTo>
                    <a:lnTo>
                      <a:pt x="422435" y="302451"/>
                    </a:lnTo>
                    <a:close/>
                    <a:moveTo>
                      <a:pt x="630367" y="228921"/>
                    </a:moveTo>
                    <a:lnTo>
                      <a:pt x="630367" y="249567"/>
                    </a:lnTo>
                    <a:lnTo>
                      <a:pt x="655601" y="249567"/>
                    </a:lnTo>
                    <a:lnTo>
                      <a:pt x="655601" y="228921"/>
                    </a:lnTo>
                    <a:close/>
                    <a:moveTo>
                      <a:pt x="380095" y="228921"/>
                    </a:moveTo>
                    <a:lnTo>
                      <a:pt x="380095" y="249567"/>
                    </a:lnTo>
                    <a:lnTo>
                      <a:pt x="405328" y="249567"/>
                    </a:lnTo>
                    <a:lnTo>
                      <a:pt x="405328" y="228921"/>
                    </a:lnTo>
                    <a:close/>
                    <a:moveTo>
                      <a:pt x="634498" y="159621"/>
                    </a:moveTo>
                    <a:lnTo>
                      <a:pt x="612645" y="172238"/>
                    </a:lnTo>
                    <a:lnTo>
                      <a:pt x="622968" y="190118"/>
                    </a:lnTo>
                    <a:lnTo>
                      <a:pt x="644821" y="177501"/>
                    </a:lnTo>
                    <a:close/>
                    <a:moveTo>
                      <a:pt x="401198" y="159621"/>
                    </a:moveTo>
                    <a:lnTo>
                      <a:pt x="390875" y="177501"/>
                    </a:lnTo>
                    <a:lnTo>
                      <a:pt x="412728" y="190118"/>
                    </a:lnTo>
                    <a:lnTo>
                      <a:pt x="423051" y="172238"/>
                    </a:lnTo>
                    <a:close/>
                    <a:moveTo>
                      <a:pt x="517612" y="157825"/>
                    </a:moveTo>
                    <a:lnTo>
                      <a:pt x="526366" y="158180"/>
                    </a:lnTo>
                    <a:lnTo>
                      <a:pt x="533061" y="158863"/>
                    </a:lnTo>
                    <a:cubicBezTo>
                      <a:pt x="548506" y="162044"/>
                      <a:pt x="563253" y="169996"/>
                      <a:pt x="575214" y="182720"/>
                    </a:cubicBezTo>
                    <a:cubicBezTo>
                      <a:pt x="607109" y="216649"/>
                      <a:pt x="597980" y="261463"/>
                      <a:pt x="585169" y="286082"/>
                    </a:cubicBezTo>
                    <a:cubicBezTo>
                      <a:pt x="581867" y="292425"/>
                      <a:pt x="578312" y="299262"/>
                      <a:pt x="574692" y="306091"/>
                    </a:cubicBezTo>
                    <a:lnTo>
                      <a:pt x="567371" y="319544"/>
                    </a:lnTo>
                    <a:lnTo>
                      <a:pt x="563848" y="326575"/>
                    </a:lnTo>
                    <a:lnTo>
                      <a:pt x="562915" y="329024"/>
                    </a:lnTo>
                    <a:lnTo>
                      <a:pt x="562725" y="328931"/>
                    </a:lnTo>
                    <a:lnTo>
                      <a:pt x="548135" y="358846"/>
                    </a:lnTo>
                    <a:lnTo>
                      <a:pt x="540571" y="358846"/>
                    </a:lnTo>
                    <a:lnTo>
                      <a:pt x="540571" y="358846"/>
                    </a:lnTo>
                    <a:lnTo>
                      <a:pt x="518008" y="358846"/>
                    </a:lnTo>
                    <a:lnTo>
                      <a:pt x="517688" y="358846"/>
                    </a:lnTo>
                    <a:lnTo>
                      <a:pt x="495125" y="358846"/>
                    </a:lnTo>
                    <a:lnTo>
                      <a:pt x="495125" y="358846"/>
                    </a:lnTo>
                    <a:lnTo>
                      <a:pt x="487534" y="358846"/>
                    </a:lnTo>
                    <a:lnTo>
                      <a:pt x="487534" y="358846"/>
                    </a:lnTo>
                    <a:lnTo>
                      <a:pt x="487233" y="358846"/>
                    </a:lnTo>
                    <a:lnTo>
                      <a:pt x="473116" y="329903"/>
                    </a:lnTo>
                    <a:lnTo>
                      <a:pt x="471848" y="326575"/>
                    </a:lnTo>
                    <a:lnTo>
                      <a:pt x="468325" y="319544"/>
                    </a:lnTo>
                    <a:lnTo>
                      <a:pt x="461004" y="306091"/>
                    </a:lnTo>
                    <a:cubicBezTo>
                      <a:pt x="457384" y="299262"/>
                      <a:pt x="453829" y="292425"/>
                      <a:pt x="450527" y="286082"/>
                    </a:cubicBezTo>
                    <a:cubicBezTo>
                      <a:pt x="437715" y="261463"/>
                      <a:pt x="428587" y="216649"/>
                      <a:pt x="460482" y="182720"/>
                    </a:cubicBezTo>
                    <a:cubicBezTo>
                      <a:pt x="472443" y="169996"/>
                      <a:pt x="487191" y="162044"/>
                      <a:pt x="502635" y="158863"/>
                    </a:cubicBezTo>
                    <a:lnTo>
                      <a:pt x="509197" y="158194"/>
                    </a:lnTo>
                    <a:close/>
                    <a:moveTo>
                      <a:pt x="517557" y="137986"/>
                    </a:moveTo>
                    <a:lnTo>
                      <a:pt x="507187" y="138434"/>
                    </a:lnTo>
                    <a:lnTo>
                      <a:pt x="499100" y="139247"/>
                    </a:lnTo>
                    <a:cubicBezTo>
                      <a:pt x="480066" y="143112"/>
                      <a:pt x="461891" y="152773"/>
                      <a:pt x="447151" y="168231"/>
                    </a:cubicBezTo>
                    <a:cubicBezTo>
                      <a:pt x="407843" y="209452"/>
                      <a:pt x="419094" y="263897"/>
                      <a:pt x="434883" y="293807"/>
                    </a:cubicBezTo>
                    <a:cubicBezTo>
                      <a:pt x="438951" y="301514"/>
                      <a:pt x="443333" y="309820"/>
                      <a:pt x="447795" y="318116"/>
                    </a:cubicBezTo>
                    <a:lnTo>
                      <a:pt x="456817" y="334460"/>
                    </a:lnTo>
                    <a:lnTo>
                      <a:pt x="461158" y="343003"/>
                    </a:lnTo>
                    <a:cubicBezTo>
                      <a:pt x="462713" y="346506"/>
                      <a:pt x="464148" y="350213"/>
                      <a:pt x="465406" y="353993"/>
                    </a:cubicBezTo>
                    <a:cubicBezTo>
                      <a:pt x="468523" y="363361"/>
                      <a:pt x="470212" y="372089"/>
                      <a:pt x="470426" y="378750"/>
                    </a:cubicBezTo>
                    <a:lnTo>
                      <a:pt x="470296" y="380105"/>
                    </a:lnTo>
                    <a:lnTo>
                      <a:pt x="470743" y="382210"/>
                    </a:lnTo>
                    <a:lnTo>
                      <a:pt x="480490" y="382210"/>
                    </a:lnTo>
                    <a:lnTo>
                      <a:pt x="489845" y="382209"/>
                    </a:lnTo>
                    <a:lnTo>
                      <a:pt x="489845" y="382210"/>
                    </a:lnTo>
                    <a:lnTo>
                      <a:pt x="517651" y="382210"/>
                    </a:lnTo>
                    <a:lnTo>
                      <a:pt x="518045" y="382210"/>
                    </a:lnTo>
                    <a:lnTo>
                      <a:pt x="545851" y="382210"/>
                    </a:lnTo>
                    <a:lnTo>
                      <a:pt x="545851" y="382210"/>
                    </a:lnTo>
                    <a:lnTo>
                      <a:pt x="555207" y="382210"/>
                    </a:lnTo>
                    <a:lnTo>
                      <a:pt x="563863" y="382210"/>
                    </a:lnTo>
                    <a:lnTo>
                      <a:pt x="566230" y="371073"/>
                    </a:lnTo>
                    <a:lnTo>
                      <a:pt x="566691" y="367387"/>
                    </a:lnTo>
                    <a:cubicBezTo>
                      <a:pt x="567530" y="363201"/>
                      <a:pt x="568731" y="358677"/>
                      <a:pt x="570290" y="353993"/>
                    </a:cubicBezTo>
                    <a:cubicBezTo>
                      <a:pt x="571548" y="350213"/>
                      <a:pt x="572983" y="346506"/>
                      <a:pt x="574538" y="343003"/>
                    </a:cubicBezTo>
                    <a:lnTo>
                      <a:pt x="578879" y="334460"/>
                    </a:lnTo>
                    <a:lnTo>
                      <a:pt x="587902" y="318116"/>
                    </a:lnTo>
                    <a:cubicBezTo>
                      <a:pt x="592363" y="309820"/>
                      <a:pt x="596745" y="301514"/>
                      <a:pt x="600813" y="293807"/>
                    </a:cubicBezTo>
                    <a:cubicBezTo>
                      <a:pt x="616602" y="263897"/>
                      <a:pt x="627853" y="209452"/>
                      <a:pt x="588545" y="168231"/>
                    </a:cubicBezTo>
                    <a:cubicBezTo>
                      <a:pt x="573805" y="152773"/>
                      <a:pt x="555630" y="143112"/>
                      <a:pt x="536597" y="139247"/>
                    </a:cubicBezTo>
                    <a:lnTo>
                      <a:pt x="528345" y="138418"/>
                    </a:lnTo>
                    <a:close/>
                    <a:moveTo>
                      <a:pt x="581942" y="110134"/>
                    </a:moveTo>
                    <a:lnTo>
                      <a:pt x="569326" y="131987"/>
                    </a:lnTo>
                    <a:lnTo>
                      <a:pt x="587205" y="142310"/>
                    </a:lnTo>
                    <a:lnTo>
                      <a:pt x="599822" y="120457"/>
                    </a:lnTo>
                    <a:close/>
                    <a:moveTo>
                      <a:pt x="453753" y="110134"/>
                    </a:moveTo>
                    <a:lnTo>
                      <a:pt x="435874" y="120457"/>
                    </a:lnTo>
                    <a:lnTo>
                      <a:pt x="448490" y="142310"/>
                    </a:lnTo>
                    <a:lnTo>
                      <a:pt x="466370" y="131987"/>
                    </a:lnTo>
                    <a:close/>
                    <a:moveTo>
                      <a:pt x="528171" y="96014"/>
                    </a:moveTo>
                    <a:lnTo>
                      <a:pt x="507525" y="96014"/>
                    </a:lnTo>
                    <a:lnTo>
                      <a:pt x="507525" y="121247"/>
                    </a:lnTo>
                    <a:lnTo>
                      <a:pt x="528171" y="121247"/>
                    </a:lnTo>
                    <a:close/>
                    <a:moveTo>
                      <a:pt x="503808" y="0"/>
                    </a:moveTo>
                    <a:cubicBezTo>
                      <a:pt x="782054" y="0"/>
                      <a:pt x="1007615" y="223225"/>
                      <a:pt x="1007615" y="498588"/>
                    </a:cubicBezTo>
                    <a:lnTo>
                      <a:pt x="1007588" y="499129"/>
                    </a:lnTo>
                    <a:lnTo>
                      <a:pt x="1102247" y="694839"/>
                    </a:lnTo>
                    <a:cubicBezTo>
                      <a:pt x="1114868" y="720932"/>
                      <a:pt x="1103946" y="752315"/>
                      <a:pt x="1077853" y="764935"/>
                    </a:cubicBezTo>
                    <a:lnTo>
                      <a:pt x="1007615" y="798908"/>
                    </a:lnTo>
                    <a:lnTo>
                      <a:pt x="1007615" y="984779"/>
                    </a:lnTo>
                    <a:cubicBezTo>
                      <a:pt x="1007615" y="1038279"/>
                      <a:pt x="964246" y="1081649"/>
                      <a:pt x="910745" y="1081649"/>
                    </a:cubicBezTo>
                    <a:lnTo>
                      <a:pt x="723601" y="1081649"/>
                    </a:lnTo>
                    <a:lnTo>
                      <a:pt x="721954" y="1081483"/>
                    </a:lnTo>
                    <a:lnTo>
                      <a:pt x="721954" y="1340920"/>
                    </a:lnTo>
                    <a:lnTo>
                      <a:pt x="204188" y="1061710"/>
                    </a:lnTo>
                    <a:lnTo>
                      <a:pt x="204188" y="898752"/>
                    </a:lnTo>
                    <a:lnTo>
                      <a:pt x="183339" y="883323"/>
                    </a:lnTo>
                    <a:cubicBezTo>
                      <a:pt x="71369" y="791874"/>
                      <a:pt x="0" y="653480"/>
                      <a:pt x="0" y="498588"/>
                    </a:cubicBezTo>
                    <a:cubicBezTo>
                      <a:pt x="1" y="223225"/>
                      <a:pt x="225563" y="0"/>
                      <a:pt x="503808" y="0"/>
                    </a:cubicBezTo>
                    <a:close/>
                  </a:path>
                </a:pathLst>
              </a:custGeom>
              <a:solidFill>
                <a:srgbClr val="F37F0B"/>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000">
                  <a:solidFill>
                    <a:srgbClr val="F8B26D"/>
                  </a:solidFill>
                  <a:latin typeface="Calibri" charset="0"/>
                  <a:ea typeface="Calibri" charset="0"/>
                  <a:cs typeface="Calibri" charset="0"/>
                </a:endParaRPr>
              </a:p>
            </p:txBody>
          </p:sp>
        </p:grpSp>
        <p:grpSp>
          <p:nvGrpSpPr>
            <p:cNvPr id="63" name="Group 62">
              <a:extLst>
                <a:ext uri="{FF2B5EF4-FFF2-40B4-BE49-F238E27FC236}">
                  <a16:creationId xmlns:a16="http://schemas.microsoft.com/office/drawing/2014/main" id="{D5510024-C35F-634C-8482-2D37C9F99D47}"/>
                </a:ext>
              </a:extLst>
            </p:cNvPr>
            <p:cNvGrpSpPr/>
            <p:nvPr/>
          </p:nvGrpSpPr>
          <p:grpSpPr>
            <a:xfrm>
              <a:off x="7422545" y="4046723"/>
              <a:ext cx="1701516" cy="590705"/>
              <a:chOff x="7422545" y="4046723"/>
              <a:chExt cx="1701516" cy="590705"/>
            </a:xfrm>
          </p:grpSpPr>
          <p:sp>
            <p:nvSpPr>
              <p:cNvPr id="47" name="Rectangle 46">
                <a:extLst>
                  <a:ext uri="{FF2B5EF4-FFF2-40B4-BE49-F238E27FC236}">
                    <a16:creationId xmlns:a16="http://schemas.microsoft.com/office/drawing/2014/main" id="{2CE6C17D-B336-0B40-B2C5-1475536CF719}"/>
                  </a:ext>
                </a:extLst>
              </p:cNvPr>
              <p:cNvSpPr/>
              <p:nvPr/>
            </p:nvSpPr>
            <p:spPr>
              <a:xfrm>
                <a:off x="7422545" y="4145306"/>
                <a:ext cx="995209" cy="492122"/>
              </a:xfrm>
              <a:prstGeom prst="rect">
                <a:avLst/>
              </a:prstGeom>
            </p:spPr>
            <p:txBody>
              <a:bodyPr wrap="none">
                <a:spAutoFit/>
              </a:bodyPr>
              <a:lstStyle/>
              <a:p>
                <a:pPr algn="just">
                  <a:lnSpc>
                    <a:spcPct val="115000"/>
                  </a:lnSpc>
                </a:pPr>
                <a:r>
                  <a:rPr lang="en-US" sz="2400" b="1" spc="110" dirty="0">
                    <a:solidFill>
                      <a:srgbClr val="F37F0B"/>
                    </a:solidFill>
                    <a:latin typeface="Calibri" panose="020F0502020204030204" pitchFamily="34" charset="0"/>
                    <a:ea typeface="Calibri" panose="020F0502020204030204" pitchFamily="34" charset="0"/>
                    <a:cs typeface="Times New Roman" panose="02020603050405020304" pitchFamily="18" charset="0"/>
                  </a:rPr>
                  <a:t>AGILE</a:t>
                </a:r>
              </a:p>
            </p:txBody>
          </p:sp>
          <p:sp>
            <p:nvSpPr>
              <p:cNvPr id="48" name="Freeform 47">
                <a:extLst>
                  <a:ext uri="{FF2B5EF4-FFF2-40B4-BE49-F238E27FC236}">
                    <a16:creationId xmlns:a16="http://schemas.microsoft.com/office/drawing/2014/main" id="{F573EF79-3E49-7146-9CF2-F1C4B60071B2}"/>
                  </a:ext>
                </a:extLst>
              </p:cNvPr>
              <p:cNvSpPr>
                <a:spLocks noChangeAspect="1"/>
              </p:cNvSpPr>
              <p:nvPr/>
            </p:nvSpPr>
            <p:spPr>
              <a:xfrm rot="16560000">
                <a:off x="8520374" y="3982371"/>
                <a:ext cx="539335" cy="668039"/>
              </a:xfrm>
              <a:custGeom>
                <a:avLst/>
                <a:gdLst>
                  <a:gd name="connsiteX0" fmla="*/ 1098894 w 3216368"/>
                  <a:gd name="connsiteY0" fmla="*/ 3552484 h 3983907"/>
                  <a:gd name="connsiteX1" fmla="*/ 656036 w 3216368"/>
                  <a:gd name="connsiteY1" fmla="*/ 3983907 h 3983907"/>
                  <a:gd name="connsiteX2" fmla="*/ 133158 w 3216368"/>
                  <a:gd name="connsiteY2" fmla="*/ 3653988 h 3983907"/>
                  <a:gd name="connsiteX3" fmla="*/ 376042 w 3216368"/>
                  <a:gd name="connsiteY3" fmla="*/ 3628459 h 3983907"/>
                  <a:gd name="connsiteX4" fmla="*/ 269729 w 3216368"/>
                  <a:gd name="connsiteY4" fmla="*/ 2616960 h 3983907"/>
                  <a:gd name="connsiteX5" fmla="*/ 333405 w 3216368"/>
                  <a:gd name="connsiteY5" fmla="*/ 2711019 h 3983907"/>
                  <a:gd name="connsiteX6" fmla="*/ 678343 w 3216368"/>
                  <a:gd name="connsiteY6" fmla="*/ 3045135 h 3983907"/>
                  <a:gd name="connsiteX7" fmla="*/ 810808 w 3216368"/>
                  <a:gd name="connsiteY7" fmla="*/ 3128613 h 3983907"/>
                  <a:gd name="connsiteX8" fmla="*/ 858019 w 3216368"/>
                  <a:gd name="connsiteY8" fmla="*/ 3577801 h 3983907"/>
                  <a:gd name="connsiteX9" fmla="*/ 3020326 w 3216368"/>
                  <a:gd name="connsiteY9" fmla="*/ 1544280 h 3983907"/>
                  <a:gd name="connsiteX10" fmla="*/ 3032577 w 3216368"/>
                  <a:gd name="connsiteY10" fmla="*/ 1701588 h 3983907"/>
                  <a:gd name="connsiteX11" fmla="*/ 2759171 w 3216368"/>
                  <a:gd name="connsiteY11" fmla="*/ 1494262 h 3983907"/>
                  <a:gd name="connsiteX12" fmla="*/ 2539991 w 3216368"/>
                  <a:gd name="connsiteY12" fmla="*/ 1673838 h 3983907"/>
                  <a:gd name="connsiteX13" fmla="*/ 2535490 w 3216368"/>
                  <a:gd name="connsiteY13" fmla="*/ 1616044 h 3983907"/>
                  <a:gd name="connsiteX14" fmla="*/ 2037526 w 3216368"/>
                  <a:gd name="connsiteY14" fmla="*/ 921126 h 3983907"/>
                  <a:gd name="connsiteX15" fmla="*/ 1299464 w 3216368"/>
                  <a:gd name="connsiteY15" fmla="*/ 871148 h 3983907"/>
                  <a:gd name="connsiteX16" fmla="*/ 1197003 w 3216368"/>
                  <a:gd name="connsiteY16" fmla="*/ 915348 h 3983907"/>
                  <a:gd name="connsiteX17" fmla="*/ 1330143 w 3216368"/>
                  <a:gd name="connsiteY17" fmla="*/ 1105347 h 3983907"/>
                  <a:gd name="connsiteX18" fmla="*/ 738047 w 3216368"/>
                  <a:gd name="connsiteY18" fmla="*/ 927384 h 3983907"/>
                  <a:gd name="connsiteX19" fmla="*/ 772885 w 3216368"/>
                  <a:gd name="connsiteY19" fmla="*/ 310103 h 3983907"/>
                  <a:gd name="connsiteX20" fmla="*/ 914555 w 3216368"/>
                  <a:gd name="connsiteY20" fmla="*/ 512275 h 3983907"/>
                  <a:gd name="connsiteX21" fmla="*/ 958325 w 3216368"/>
                  <a:gd name="connsiteY21" fmla="*/ 485768 h 3983907"/>
                  <a:gd name="connsiteX22" fmla="*/ 2261351 w 3216368"/>
                  <a:gd name="connsiteY22" fmla="*/ 485112 h 3983907"/>
                  <a:gd name="connsiteX23" fmla="*/ 3020326 w 3216368"/>
                  <a:gd name="connsiteY23" fmla="*/ 1544280 h 3983907"/>
                  <a:gd name="connsiteX24" fmla="*/ 3216368 w 3216368"/>
                  <a:gd name="connsiteY24" fmla="*/ 2171524 h 3983907"/>
                  <a:gd name="connsiteX25" fmla="*/ 2994002 w 3216368"/>
                  <a:gd name="connsiteY25" fmla="*/ 2128447 h 3983907"/>
                  <a:gd name="connsiteX26" fmla="*/ 2964198 w 3216368"/>
                  <a:gd name="connsiteY26" fmla="*/ 2235754 h 3983907"/>
                  <a:gd name="connsiteX27" fmla="*/ 1597313 w 3216368"/>
                  <a:gd name="connsiteY27" fmla="*/ 3215350 h 3983907"/>
                  <a:gd name="connsiteX28" fmla="*/ 1027028 w 3216368"/>
                  <a:gd name="connsiteY28" fmla="*/ 3090810 h 3983907"/>
                  <a:gd name="connsiteX29" fmla="*/ 880888 w 3216368"/>
                  <a:gd name="connsiteY29" fmla="*/ 3013023 h 3983907"/>
                  <a:gd name="connsiteX30" fmla="*/ 818791 w 3216368"/>
                  <a:gd name="connsiteY30" fmla="*/ 2973889 h 3983907"/>
                  <a:gd name="connsiteX31" fmla="*/ 792665 w 3216368"/>
                  <a:gd name="connsiteY31" fmla="*/ 2955997 h 3983907"/>
                  <a:gd name="connsiteX32" fmla="*/ 792826 w 3216368"/>
                  <a:gd name="connsiteY32" fmla="*/ 2957526 h 3983907"/>
                  <a:gd name="connsiteX33" fmla="*/ 756387 w 3216368"/>
                  <a:gd name="connsiteY33" fmla="*/ 2934562 h 3983907"/>
                  <a:gd name="connsiteX34" fmla="*/ 234409 w 3216368"/>
                  <a:gd name="connsiteY34" fmla="*/ 2242954 h 3983907"/>
                  <a:gd name="connsiteX35" fmla="*/ 228182 w 3216368"/>
                  <a:gd name="connsiteY35" fmla="*/ 2221669 h 3983907"/>
                  <a:gd name="connsiteX36" fmla="*/ 210082 w 3216368"/>
                  <a:gd name="connsiteY36" fmla="*/ 2049458 h 3983907"/>
                  <a:gd name="connsiteX37" fmla="*/ 194314 w 3216368"/>
                  <a:gd name="connsiteY37" fmla="*/ 1951709 h 3983907"/>
                  <a:gd name="connsiteX38" fmla="*/ 194515 w 3216368"/>
                  <a:gd name="connsiteY38" fmla="*/ 1951685 h 3983907"/>
                  <a:gd name="connsiteX39" fmla="*/ 39795 w 3216368"/>
                  <a:gd name="connsiteY39" fmla="*/ 479620 h 3983907"/>
                  <a:gd name="connsiteX40" fmla="*/ 45028 w 3216368"/>
                  <a:gd name="connsiteY40" fmla="*/ 479070 h 3983907"/>
                  <a:gd name="connsiteX41" fmla="*/ 0 w 3216368"/>
                  <a:gd name="connsiteY41" fmla="*/ 50658 h 3983907"/>
                  <a:gd name="connsiteX42" fmla="*/ 481977 w 3216368"/>
                  <a:gd name="connsiteY42" fmla="*/ 0 h 3983907"/>
                  <a:gd name="connsiteX43" fmla="*/ 527005 w 3216368"/>
                  <a:gd name="connsiteY43" fmla="*/ 428412 h 3983907"/>
                  <a:gd name="connsiteX44" fmla="*/ 527944 w 3216368"/>
                  <a:gd name="connsiteY44" fmla="*/ 428313 h 3983907"/>
                  <a:gd name="connsiteX45" fmla="*/ 682939 w 3216368"/>
                  <a:gd name="connsiteY45" fmla="*/ 1903000 h 3983907"/>
                  <a:gd name="connsiteX46" fmla="*/ 682377 w 3216368"/>
                  <a:gd name="connsiteY46" fmla="*/ 1903059 h 3983907"/>
                  <a:gd name="connsiteX47" fmla="*/ 695233 w 3216368"/>
                  <a:gd name="connsiteY47" fmla="*/ 1982762 h 3983907"/>
                  <a:gd name="connsiteX48" fmla="*/ 1601776 w 3216368"/>
                  <a:gd name="connsiteY48" fmla="*/ 2725261 h 3983907"/>
                  <a:gd name="connsiteX49" fmla="*/ 2498589 w 3216368"/>
                  <a:gd name="connsiteY49" fmla="*/ 2082547 h 3983907"/>
                  <a:gd name="connsiteX50" fmla="*/ 2509522 w 3216368"/>
                  <a:gd name="connsiteY50" fmla="*/ 2034592 h 3983907"/>
                  <a:gd name="connsiteX51" fmla="*/ 2263035 w 3216368"/>
                  <a:gd name="connsiteY51" fmla="*/ 1986843 h 3983907"/>
                  <a:gd name="connsiteX52" fmla="*/ 2812498 w 3216368"/>
                  <a:gd name="connsiteY52" fmla="*/ 1703401 h 3983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216368" h="3983907">
                    <a:moveTo>
                      <a:pt x="1098894" y="3552484"/>
                    </a:moveTo>
                    <a:lnTo>
                      <a:pt x="656036" y="3983907"/>
                    </a:lnTo>
                    <a:lnTo>
                      <a:pt x="133158" y="3653988"/>
                    </a:lnTo>
                    <a:lnTo>
                      <a:pt x="376042" y="3628459"/>
                    </a:lnTo>
                    <a:lnTo>
                      <a:pt x="269729" y="2616960"/>
                    </a:lnTo>
                    <a:lnTo>
                      <a:pt x="333405" y="2711019"/>
                    </a:lnTo>
                    <a:cubicBezTo>
                      <a:pt x="429855" y="2838813"/>
                      <a:pt x="546006" y="2951736"/>
                      <a:pt x="678343" y="3045135"/>
                    </a:cubicBezTo>
                    <a:lnTo>
                      <a:pt x="810808" y="3128613"/>
                    </a:lnTo>
                    <a:lnTo>
                      <a:pt x="858019" y="3577801"/>
                    </a:lnTo>
                    <a:close/>
                    <a:moveTo>
                      <a:pt x="3020326" y="1544280"/>
                    </a:moveTo>
                    <a:lnTo>
                      <a:pt x="3032577" y="1701588"/>
                    </a:lnTo>
                    <a:lnTo>
                      <a:pt x="2759171" y="1494262"/>
                    </a:lnTo>
                    <a:lnTo>
                      <a:pt x="2539991" y="1673838"/>
                    </a:lnTo>
                    <a:lnTo>
                      <a:pt x="2535490" y="1616044"/>
                    </a:lnTo>
                    <a:cubicBezTo>
                      <a:pt x="2491760" y="1320278"/>
                      <a:pt x="2308132" y="1060039"/>
                      <a:pt x="2037526" y="921126"/>
                    </a:cubicBezTo>
                    <a:cubicBezTo>
                      <a:pt x="1805578" y="802058"/>
                      <a:pt x="1538448" y="786870"/>
                      <a:pt x="1299464" y="871148"/>
                    </a:cubicBezTo>
                    <a:lnTo>
                      <a:pt x="1197003" y="915348"/>
                    </a:lnTo>
                    <a:lnTo>
                      <a:pt x="1330143" y="1105347"/>
                    </a:lnTo>
                    <a:lnTo>
                      <a:pt x="738047" y="927384"/>
                    </a:lnTo>
                    <a:lnTo>
                      <a:pt x="772885" y="310103"/>
                    </a:lnTo>
                    <a:lnTo>
                      <a:pt x="914555" y="512275"/>
                    </a:lnTo>
                    <a:lnTo>
                      <a:pt x="958325" y="485768"/>
                    </a:lnTo>
                    <a:cubicBezTo>
                      <a:pt x="1363473" y="277166"/>
                      <a:pt x="1848905" y="273386"/>
                      <a:pt x="2261351" y="485112"/>
                    </a:cubicBezTo>
                    <a:cubicBezTo>
                      <a:pt x="2673797" y="696838"/>
                      <a:pt x="2953675" y="1093483"/>
                      <a:pt x="3020326" y="1544280"/>
                    </a:cubicBezTo>
                    <a:close/>
                    <a:moveTo>
                      <a:pt x="3216368" y="2171524"/>
                    </a:moveTo>
                    <a:lnTo>
                      <a:pt x="2994002" y="2128447"/>
                    </a:lnTo>
                    <a:lnTo>
                      <a:pt x="2964198" y="2235754"/>
                    </a:lnTo>
                    <a:cubicBezTo>
                      <a:pt x="2773965" y="2815248"/>
                      <a:pt x="2226999" y="3221083"/>
                      <a:pt x="1597313" y="3215350"/>
                    </a:cubicBezTo>
                    <a:cubicBezTo>
                      <a:pt x="1394914" y="3213507"/>
                      <a:pt x="1201835" y="3169305"/>
                      <a:pt x="1027028" y="3090810"/>
                    </a:cubicBezTo>
                    <a:lnTo>
                      <a:pt x="880888" y="3013023"/>
                    </a:lnTo>
                    <a:lnTo>
                      <a:pt x="818791" y="2973889"/>
                    </a:lnTo>
                    <a:lnTo>
                      <a:pt x="792665" y="2955997"/>
                    </a:lnTo>
                    <a:lnTo>
                      <a:pt x="792826" y="2957526"/>
                    </a:lnTo>
                    <a:lnTo>
                      <a:pt x="756387" y="2934562"/>
                    </a:lnTo>
                    <a:cubicBezTo>
                      <a:pt x="514717" y="2764002"/>
                      <a:pt x="332167" y="2522128"/>
                      <a:pt x="234409" y="2242954"/>
                    </a:cubicBezTo>
                    <a:lnTo>
                      <a:pt x="228182" y="2221669"/>
                    </a:lnTo>
                    <a:lnTo>
                      <a:pt x="210082" y="2049458"/>
                    </a:lnTo>
                    <a:lnTo>
                      <a:pt x="194314" y="1951709"/>
                    </a:lnTo>
                    <a:lnTo>
                      <a:pt x="194515" y="1951685"/>
                    </a:lnTo>
                    <a:lnTo>
                      <a:pt x="39795" y="479620"/>
                    </a:lnTo>
                    <a:lnTo>
                      <a:pt x="45028" y="479070"/>
                    </a:lnTo>
                    <a:lnTo>
                      <a:pt x="0" y="50658"/>
                    </a:lnTo>
                    <a:lnTo>
                      <a:pt x="481977" y="0"/>
                    </a:lnTo>
                    <a:lnTo>
                      <a:pt x="527005" y="428412"/>
                    </a:lnTo>
                    <a:lnTo>
                      <a:pt x="527944" y="428313"/>
                    </a:lnTo>
                    <a:lnTo>
                      <a:pt x="682939" y="1903000"/>
                    </a:lnTo>
                    <a:lnTo>
                      <a:pt x="682377" y="1903059"/>
                    </a:lnTo>
                    <a:lnTo>
                      <a:pt x="695233" y="1982762"/>
                    </a:lnTo>
                    <a:cubicBezTo>
                      <a:pt x="784418" y="2408406"/>
                      <a:pt x="1159130" y="2721232"/>
                      <a:pt x="1601776" y="2725261"/>
                    </a:cubicBezTo>
                    <a:cubicBezTo>
                      <a:pt x="2014913" y="2729023"/>
                      <a:pt x="2373778" y="2462755"/>
                      <a:pt x="2498589" y="2082547"/>
                    </a:cubicBezTo>
                    <a:lnTo>
                      <a:pt x="2509522" y="2034592"/>
                    </a:lnTo>
                    <a:lnTo>
                      <a:pt x="2263035" y="1986843"/>
                    </a:lnTo>
                    <a:lnTo>
                      <a:pt x="2812498" y="1703401"/>
                    </a:lnTo>
                    <a:close/>
                  </a:path>
                </a:pathLst>
              </a:custGeom>
              <a:solidFill>
                <a:srgbClr val="F37F0B"/>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000">
                  <a:solidFill>
                    <a:schemeClr val="tx1"/>
                  </a:solidFill>
                  <a:latin typeface="Calibri" charset="0"/>
                  <a:ea typeface="Calibri" charset="0"/>
                  <a:cs typeface="Calibri" charset="0"/>
                </a:endParaRPr>
              </a:p>
            </p:txBody>
          </p:sp>
        </p:grpSp>
        <p:sp>
          <p:nvSpPr>
            <p:cNvPr id="50" name="Rectangle 49">
              <a:extLst>
                <a:ext uri="{FF2B5EF4-FFF2-40B4-BE49-F238E27FC236}">
                  <a16:creationId xmlns:a16="http://schemas.microsoft.com/office/drawing/2014/main" id="{5B404914-D6CF-5A4B-BB6A-BCCE171977CB}"/>
                </a:ext>
              </a:extLst>
            </p:cNvPr>
            <p:cNvSpPr/>
            <p:nvPr/>
          </p:nvSpPr>
          <p:spPr>
            <a:xfrm>
              <a:off x="5099592" y="4015153"/>
              <a:ext cx="1865581" cy="329834"/>
            </a:xfrm>
            <a:prstGeom prst="rect">
              <a:avLst/>
            </a:prstGeom>
          </p:spPr>
          <p:txBody>
            <a:bodyPr wrap="square" anchor="ctr">
              <a:spAutoFit/>
            </a:bodyPr>
            <a:lstStyle/>
            <a:p>
              <a:pPr algn="ctr">
                <a:lnSpc>
                  <a:spcPct val="85000"/>
                </a:lnSpc>
              </a:pPr>
              <a:r>
                <a:rPr lang="en-US" b="1" spc="110" dirty="0">
                  <a:solidFill>
                    <a:srgbClr val="00B050"/>
                  </a:solidFill>
                  <a:latin typeface="Calibri" charset="0"/>
                  <a:ea typeface="Calibri" charset="0"/>
                  <a:cs typeface="Calibri" charset="0"/>
                </a:rPr>
                <a:t>APPLICATION</a:t>
              </a:r>
            </a:p>
          </p:txBody>
        </p:sp>
        <p:pic>
          <p:nvPicPr>
            <p:cNvPr id="54" name="Picture 53">
              <a:extLst>
                <a:ext uri="{FF2B5EF4-FFF2-40B4-BE49-F238E27FC236}">
                  <a16:creationId xmlns:a16="http://schemas.microsoft.com/office/drawing/2014/main" id="{25BE3E15-2FCA-F44B-BB6A-723268370FEE}"/>
                </a:ext>
              </a:extLst>
            </p:cNvPr>
            <p:cNvPicPr>
              <a:picLocks noChangeAspect="1"/>
            </p:cNvPicPr>
            <p:nvPr/>
          </p:nvPicPr>
          <p:blipFill>
            <a:blip r:embed="rId2"/>
            <a:stretch>
              <a:fillRect/>
            </a:stretch>
          </p:blipFill>
          <p:spPr>
            <a:xfrm>
              <a:off x="5448223" y="3150948"/>
              <a:ext cx="888531" cy="888531"/>
            </a:xfrm>
            <a:prstGeom prst="rect">
              <a:avLst/>
            </a:prstGeom>
          </p:spPr>
        </p:pic>
        <p:cxnSp>
          <p:nvCxnSpPr>
            <p:cNvPr id="55" name="Straight Connector 54">
              <a:extLst>
                <a:ext uri="{FF2B5EF4-FFF2-40B4-BE49-F238E27FC236}">
                  <a16:creationId xmlns:a16="http://schemas.microsoft.com/office/drawing/2014/main" id="{565F01BE-DB03-D944-A618-2679BC763D86}"/>
                </a:ext>
              </a:extLst>
            </p:cNvPr>
            <p:cNvCxnSpPr>
              <a:cxnSpLocks/>
            </p:cNvCxnSpPr>
            <p:nvPr/>
          </p:nvCxnSpPr>
          <p:spPr>
            <a:xfrm>
              <a:off x="1625381" y="4634746"/>
              <a:ext cx="3373349" cy="0"/>
            </a:xfrm>
            <a:prstGeom prst="line">
              <a:avLst/>
            </a:prstGeom>
            <a:ln w="22225" cap="rnd">
              <a:gradFill flip="none" rotWithShape="1">
                <a:gsLst>
                  <a:gs pos="0">
                    <a:srgbClr val="6FAADB">
                      <a:alpha val="0"/>
                      <a:lumMod val="0"/>
                    </a:srgbClr>
                  </a:gs>
                  <a:gs pos="78748">
                    <a:srgbClr val="6FAADB"/>
                  </a:gs>
                  <a:gs pos="26000">
                    <a:srgbClr val="6FAADB"/>
                  </a:gs>
                  <a:gs pos="100000">
                    <a:srgbClr val="6FAADB">
                      <a:alpha val="0"/>
                    </a:srgbClr>
                  </a:gs>
                </a:gsLst>
                <a:lin ang="10800000" scaled="1"/>
                <a:tileRect/>
              </a:grad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A2C903C1-34DD-BB41-9A01-1FFBC469A266}"/>
                </a:ext>
              </a:extLst>
            </p:cNvPr>
            <p:cNvCxnSpPr>
              <a:cxnSpLocks/>
              <a:stCxn id="7" idx="3"/>
            </p:cNvCxnSpPr>
            <p:nvPr/>
          </p:nvCxnSpPr>
          <p:spPr>
            <a:xfrm flipH="1">
              <a:off x="4998730" y="4431316"/>
              <a:ext cx="191964" cy="208794"/>
            </a:xfrm>
            <a:prstGeom prst="line">
              <a:avLst/>
            </a:prstGeom>
            <a:ln w="22225" cap="rnd">
              <a:gradFill flip="none" rotWithShape="1">
                <a:gsLst>
                  <a:gs pos="0">
                    <a:srgbClr val="6FAADB">
                      <a:alpha val="0"/>
                    </a:srgbClr>
                  </a:gs>
                  <a:gs pos="78748">
                    <a:srgbClr val="6FAADB"/>
                  </a:gs>
                  <a:gs pos="26000">
                    <a:srgbClr val="6FAADB"/>
                  </a:gs>
                  <a:gs pos="100000">
                    <a:srgbClr val="6FAADB">
                      <a:alpha val="0"/>
                    </a:srgbClr>
                  </a:gs>
                </a:gsLst>
                <a:lin ang="10800000" scaled="1"/>
                <a:tileRect/>
              </a:gradFill>
              <a:miter lim="800000"/>
            </a:ln>
            <a:effectLst>
              <a:outerShdw blurRad="88900" sx="106000" sy="1060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6E71131D-185D-C44D-9891-240017E9EC43}"/>
                </a:ext>
              </a:extLst>
            </p:cNvPr>
            <p:cNvSpPr txBox="1"/>
            <p:nvPr/>
          </p:nvSpPr>
          <p:spPr>
            <a:xfrm>
              <a:off x="1736719" y="4698622"/>
              <a:ext cx="3150672" cy="1200329"/>
            </a:xfrm>
            <a:prstGeom prst="rect">
              <a:avLst/>
            </a:prstGeom>
            <a:noFill/>
          </p:spPr>
          <p:txBody>
            <a:bodyPr wrap="square" rtlCol="0">
              <a:spAutoFit/>
            </a:bodyPr>
            <a:lstStyle/>
            <a:p>
              <a:r>
                <a:rPr lang="en-US" dirty="0"/>
                <a:t>Continuous Code Integration and Code deployment pipeline through Travis CI and AWS Code Deploy. </a:t>
              </a:r>
            </a:p>
          </p:txBody>
        </p:sp>
        <p:sp>
          <p:nvSpPr>
            <p:cNvPr id="67" name="TextBox 66">
              <a:extLst>
                <a:ext uri="{FF2B5EF4-FFF2-40B4-BE49-F238E27FC236}">
                  <a16:creationId xmlns:a16="http://schemas.microsoft.com/office/drawing/2014/main" id="{075E948C-DEC3-D345-92BF-5C39E2E88C0D}"/>
                </a:ext>
              </a:extLst>
            </p:cNvPr>
            <p:cNvSpPr txBox="1"/>
            <p:nvPr/>
          </p:nvSpPr>
          <p:spPr>
            <a:xfrm>
              <a:off x="6842417" y="4687220"/>
              <a:ext cx="3403113" cy="1200329"/>
            </a:xfrm>
            <a:prstGeom prst="rect">
              <a:avLst/>
            </a:prstGeom>
            <a:noFill/>
          </p:spPr>
          <p:txBody>
            <a:bodyPr wrap="square" rtlCol="0">
              <a:spAutoFit/>
            </a:bodyPr>
            <a:lstStyle/>
            <a:p>
              <a:r>
                <a:rPr lang="en-US" dirty="0"/>
                <a:t>Daily scrum calls to collaborate tasks even though the team was distributed across different locations and </a:t>
              </a:r>
              <a:r>
                <a:rPr lang="en-US" dirty="0" err="1"/>
                <a:t>timezones</a:t>
              </a:r>
              <a:r>
                <a:rPr lang="en-US" dirty="0"/>
                <a:t> </a:t>
              </a:r>
            </a:p>
          </p:txBody>
        </p:sp>
        <p:sp>
          <p:nvSpPr>
            <p:cNvPr id="68" name="TextBox 67">
              <a:extLst>
                <a:ext uri="{FF2B5EF4-FFF2-40B4-BE49-F238E27FC236}">
                  <a16:creationId xmlns:a16="http://schemas.microsoft.com/office/drawing/2014/main" id="{53593D2D-6C24-2049-8022-BE4E6F3C0550}"/>
                </a:ext>
              </a:extLst>
            </p:cNvPr>
            <p:cNvSpPr txBox="1"/>
            <p:nvPr/>
          </p:nvSpPr>
          <p:spPr>
            <a:xfrm>
              <a:off x="1613039" y="1172440"/>
              <a:ext cx="3339291" cy="1200329"/>
            </a:xfrm>
            <a:prstGeom prst="rect">
              <a:avLst/>
            </a:prstGeom>
            <a:noFill/>
          </p:spPr>
          <p:txBody>
            <a:bodyPr wrap="square" rtlCol="0">
              <a:spAutoFit/>
            </a:bodyPr>
            <a:lstStyle/>
            <a:p>
              <a:r>
                <a:rPr lang="en-US" dirty="0"/>
                <a:t>Production version of the application is deployed on AWS cloud and is accessible over public internet.</a:t>
              </a:r>
            </a:p>
          </p:txBody>
        </p:sp>
        <p:sp>
          <p:nvSpPr>
            <p:cNvPr id="69" name="TextBox 68">
              <a:extLst>
                <a:ext uri="{FF2B5EF4-FFF2-40B4-BE49-F238E27FC236}">
                  <a16:creationId xmlns:a16="http://schemas.microsoft.com/office/drawing/2014/main" id="{56168325-59B3-5E4F-9254-F6AC94B7D327}"/>
                </a:ext>
              </a:extLst>
            </p:cNvPr>
            <p:cNvSpPr txBox="1"/>
            <p:nvPr/>
          </p:nvSpPr>
          <p:spPr>
            <a:xfrm>
              <a:off x="6868080" y="1116144"/>
              <a:ext cx="3339291" cy="923330"/>
            </a:xfrm>
            <a:prstGeom prst="rect">
              <a:avLst/>
            </a:prstGeom>
            <a:noFill/>
          </p:spPr>
          <p:txBody>
            <a:bodyPr wrap="square" rtlCol="0">
              <a:spAutoFit/>
            </a:bodyPr>
            <a:lstStyle/>
            <a:p>
              <a:r>
                <a:rPr lang="en-US" dirty="0"/>
                <a:t>ARIMA based machine learning predictions using python, pandas and </a:t>
              </a:r>
              <a:r>
                <a:rPr lang="en-US" dirty="0" err="1"/>
                <a:t>statsmodel</a:t>
              </a:r>
              <a:r>
                <a:rPr lang="en-US" dirty="0"/>
                <a:t> packages.</a:t>
              </a:r>
            </a:p>
          </p:txBody>
        </p:sp>
      </p:grpSp>
    </p:spTree>
    <p:extLst>
      <p:ext uri="{BB962C8B-B14F-4D97-AF65-F5344CB8AC3E}">
        <p14:creationId xmlns:p14="http://schemas.microsoft.com/office/powerpoint/2010/main" val="7121253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FDAC78E-32E5-7645-B2B6-6189F35FD13E}"/>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A1D5D987-0E2B-EA41-A455-FB7E13F323AC}"/>
              </a:ext>
            </a:extLst>
          </p:cNvPr>
          <p:cNvSpPr/>
          <p:nvPr/>
        </p:nvSpPr>
        <p:spPr>
          <a:xfrm>
            <a:off x="690221" y="595868"/>
            <a:ext cx="1440395"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Assumptions </a:t>
            </a:r>
          </a:p>
        </p:txBody>
      </p:sp>
      <p:sp>
        <p:nvSpPr>
          <p:cNvPr id="6" name="TextBox 5">
            <a:extLst>
              <a:ext uri="{FF2B5EF4-FFF2-40B4-BE49-F238E27FC236}">
                <a16:creationId xmlns:a16="http://schemas.microsoft.com/office/drawing/2014/main" id="{05B49FE9-D312-5C41-8549-0A52C7239C4F}"/>
              </a:ext>
            </a:extLst>
          </p:cNvPr>
          <p:cNvSpPr txBox="1"/>
          <p:nvPr/>
        </p:nvSpPr>
        <p:spPr>
          <a:xfrm>
            <a:off x="690221" y="1252603"/>
            <a:ext cx="10420365" cy="3693319"/>
          </a:xfrm>
          <a:prstGeom prst="rect">
            <a:avLst/>
          </a:prstGeom>
          <a:noFill/>
        </p:spPr>
        <p:txBody>
          <a:bodyPr wrap="square" rtlCol="0">
            <a:spAutoFit/>
          </a:bodyPr>
          <a:lstStyle/>
          <a:p>
            <a:pPr marL="342900" indent="-342900">
              <a:buAutoNum type="arabicPeriod"/>
            </a:pPr>
            <a:r>
              <a:rPr lang="en-US" dirty="0"/>
              <a:t>The application can predictions for a defined no of period (weeks) only for the next available year</a:t>
            </a:r>
          </a:p>
          <a:p>
            <a:pPr marL="342900" indent="-342900">
              <a:buAutoNum type="arabicPeriod"/>
            </a:pPr>
            <a:r>
              <a:rPr lang="en-US" dirty="0"/>
              <a:t>One product is only available to one mode of sale (channels)</a:t>
            </a:r>
          </a:p>
          <a:p>
            <a:pPr marL="342900" indent="-342900">
              <a:buAutoNum type="arabicPeriod"/>
            </a:pPr>
            <a:r>
              <a:rPr lang="en-US" dirty="0"/>
              <a:t>The sales department will calculate the attributes based on their own predefined formula based on their “Net Unit” sold. ”Net Unit” sold represents the actual number of units sold for that product for that week. Calculation of the other attributes “Last Year”, “Year Over Year”, “Week Over Year” has not been considered.</a:t>
            </a:r>
          </a:p>
          <a:p>
            <a:pPr marL="342900" indent="-342900">
              <a:buAutoNum type="arabicPeriod"/>
            </a:pPr>
            <a:r>
              <a:rPr lang="en-US" dirty="0"/>
              <a:t>Predictions would be run on the entire history dataset as soon as the new data is available. This would remove existing predictions to be replaced with NEW predictions based on the ARIMA model.</a:t>
            </a:r>
          </a:p>
          <a:p>
            <a:pPr marL="342900" indent="-342900">
              <a:buAutoNum type="arabicPeriod"/>
            </a:pPr>
            <a:r>
              <a:rPr lang="en-US" dirty="0"/>
              <a:t> History data is available for the past two years on a weekly basis (104 weeks) for each product under each channel </a:t>
            </a:r>
          </a:p>
          <a:p>
            <a:pPr marL="342900" indent="-342900">
              <a:buAutoNum type="arabicPeriod"/>
            </a:pPr>
            <a:r>
              <a:rPr lang="en-US" dirty="0"/>
              <a:t>The ARIMA model to be used (defining of the p, d, q parameters) is done by the analyst team based on ML algorithms. The arrived values of p, d and q values of the model defined are shared/stored in the DB. Prediction analysis for the future year would be using these shared values during a new history file upload. </a:t>
            </a:r>
          </a:p>
        </p:txBody>
      </p:sp>
    </p:spTree>
    <p:extLst>
      <p:ext uri="{BB962C8B-B14F-4D97-AF65-F5344CB8AC3E}">
        <p14:creationId xmlns:p14="http://schemas.microsoft.com/office/powerpoint/2010/main" val="1743610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C8216F2B-3E28-5947-A996-1B3E25B5BD65}"/>
              </a:ext>
            </a:extLst>
          </p:cNvPr>
          <p:cNvSpPr/>
          <p:nvPr/>
        </p:nvSpPr>
        <p:spPr>
          <a:xfrm>
            <a:off x="2486329" y="1191306"/>
            <a:ext cx="5442645" cy="8534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38443335-7C74-A240-8D00-0CA2C98F006B}"/>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3A72F83C-8495-0E44-8B21-8954F2E95D56}"/>
              </a:ext>
            </a:extLst>
          </p:cNvPr>
          <p:cNvSpPr/>
          <p:nvPr/>
        </p:nvSpPr>
        <p:spPr>
          <a:xfrm>
            <a:off x="710228" y="595868"/>
            <a:ext cx="2118209" cy="369332"/>
          </a:xfrm>
          <a:prstGeom prst="rect">
            <a:avLst/>
          </a:prstGeom>
          <a:noFill/>
        </p:spPr>
        <p:txBody>
          <a:bodyPr wrap="none" lIns="91440" tIns="45720" rIns="91440" bIns="45720">
            <a:spAutoFit/>
          </a:bodyPr>
          <a:lstStyle/>
          <a:p>
            <a:pPr algn="ctr"/>
            <a:r>
              <a:rPr lang="en-US" dirty="0">
                <a:ln w="0"/>
                <a:effectLst>
                  <a:outerShdw blurRad="38100" dist="19050" dir="2700000" algn="tl" rotWithShape="0">
                    <a:schemeClr val="dk1">
                      <a:alpha val="40000"/>
                    </a:schemeClr>
                  </a:outerShdw>
                </a:effectLst>
              </a:rPr>
              <a:t>System Architecture</a:t>
            </a:r>
            <a:r>
              <a:rPr lang="en-US" b="0" cap="none" spc="0" dirty="0">
                <a:ln w="0"/>
                <a:solidFill>
                  <a:schemeClr val="tx1"/>
                </a:solidFill>
                <a:effectLst>
                  <a:outerShdw blurRad="38100" dist="19050" dir="2700000" algn="tl" rotWithShape="0">
                    <a:schemeClr val="dk1">
                      <a:alpha val="40000"/>
                    </a:schemeClr>
                  </a:outerShdw>
                </a:effectLst>
              </a:rPr>
              <a:t> </a:t>
            </a:r>
          </a:p>
        </p:txBody>
      </p:sp>
      <p:sp>
        <p:nvSpPr>
          <p:cNvPr id="6" name="Rectangle 5">
            <a:extLst>
              <a:ext uri="{FF2B5EF4-FFF2-40B4-BE49-F238E27FC236}">
                <a16:creationId xmlns:a16="http://schemas.microsoft.com/office/drawing/2014/main" id="{944D8EA3-B300-8B43-9EDF-94E6C9062660}"/>
              </a:ext>
            </a:extLst>
          </p:cNvPr>
          <p:cNvSpPr/>
          <p:nvPr/>
        </p:nvSpPr>
        <p:spPr>
          <a:xfrm>
            <a:off x="561853" y="1086681"/>
            <a:ext cx="10946458" cy="530836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5374D71C-2B0B-2349-A47D-CB768FF3FA67}"/>
              </a:ext>
            </a:extLst>
          </p:cNvPr>
          <p:cNvCxnSpPr/>
          <p:nvPr/>
        </p:nvCxnSpPr>
        <p:spPr>
          <a:xfrm>
            <a:off x="650465" y="4278555"/>
            <a:ext cx="10796146" cy="0"/>
          </a:xfrm>
          <a:prstGeom prst="line">
            <a:avLst/>
          </a:prstGeom>
        </p:spPr>
        <p:style>
          <a:lnRef idx="1">
            <a:schemeClr val="accent4"/>
          </a:lnRef>
          <a:fillRef idx="0">
            <a:schemeClr val="accent4"/>
          </a:fillRef>
          <a:effectRef idx="0">
            <a:schemeClr val="accent4"/>
          </a:effectRef>
          <a:fontRef idx="minor">
            <a:schemeClr val="tx1"/>
          </a:fontRef>
        </p:style>
      </p:cxnSp>
      <p:sp>
        <p:nvSpPr>
          <p:cNvPr id="9" name="TextBox 8">
            <a:extLst>
              <a:ext uri="{FF2B5EF4-FFF2-40B4-BE49-F238E27FC236}">
                <a16:creationId xmlns:a16="http://schemas.microsoft.com/office/drawing/2014/main" id="{732DCC0C-FA47-AA42-90AC-B287264EAF68}"/>
              </a:ext>
            </a:extLst>
          </p:cNvPr>
          <p:cNvSpPr txBox="1"/>
          <p:nvPr/>
        </p:nvSpPr>
        <p:spPr>
          <a:xfrm>
            <a:off x="964503" y="5212174"/>
            <a:ext cx="1227551" cy="369332"/>
          </a:xfrm>
          <a:prstGeom prst="rect">
            <a:avLst/>
          </a:prstGeom>
          <a:noFill/>
        </p:spPr>
        <p:txBody>
          <a:bodyPr wrap="square" rtlCol="0">
            <a:spAutoFit/>
          </a:bodyPr>
          <a:lstStyle/>
          <a:p>
            <a:r>
              <a:rPr lang="en-US" dirty="0"/>
              <a:t>Client side</a:t>
            </a:r>
          </a:p>
        </p:txBody>
      </p:sp>
      <p:sp>
        <p:nvSpPr>
          <p:cNvPr id="10" name="TextBox 9">
            <a:extLst>
              <a:ext uri="{FF2B5EF4-FFF2-40B4-BE49-F238E27FC236}">
                <a16:creationId xmlns:a16="http://schemas.microsoft.com/office/drawing/2014/main" id="{A9B6EB9E-CF0F-3848-8FE4-EC6F275441AC}"/>
              </a:ext>
            </a:extLst>
          </p:cNvPr>
          <p:cNvSpPr txBox="1"/>
          <p:nvPr/>
        </p:nvSpPr>
        <p:spPr>
          <a:xfrm>
            <a:off x="994250" y="2460158"/>
            <a:ext cx="1227551" cy="369332"/>
          </a:xfrm>
          <a:prstGeom prst="rect">
            <a:avLst/>
          </a:prstGeom>
          <a:noFill/>
        </p:spPr>
        <p:txBody>
          <a:bodyPr wrap="square" rtlCol="0">
            <a:spAutoFit/>
          </a:bodyPr>
          <a:lstStyle/>
          <a:p>
            <a:r>
              <a:rPr lang="en-US" dirty="0"/>
              <a:t>Server side</a:t>
            </a:r>
          </a:p>
        </p:txBody>
      </p:sp>
      <p:sp>
        <p:nvSpPr>
          <p:cNvPr id="11" name="Rectangle 10">
            <a:extLst>
              <a:ext uri="{FF2B5EF4-FFF2-40B4-BE49-F238E27FC236}">
                <a16:creationId xmlns:a16="http://schemas.microsoft.com/office/drawing/2014/main" id="{660E9722-7E23-8A4F-810B-A7BB4BC12EE5}"/>
              </a:ext>
            </a:extLst>
          </p:cNvPr>
          <p:cNvSpPr/>
          <p:nvPr/>
        </p:nvSpPr>
        <p:spPr>
          <a:xfrm>
            <a:off x="2492679" y="4543199"/>
            <a:ext cx="5436296" cy="170728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DB96349F-8C07-D14F-8768-99867A3B6904}"/>
              </a:ext>
            </a:extLst>
          </p:cNvPr>
          <p:cNvPicPr>
            <a:picLocks noChangeAspect="1"/>
          </p:cNvPicPr>
          <p:nvPr/>
        </p:nvPicPr>
        <p:blipFill>
          <a:blip r:embed="rId2"/>
          <a:stretch>
            <a:fillRect/>
          </a:stretch>
        </p:blipFill>
        <p:spPr>
          <a:xfrm>
            <a:off x="2667703" y="5409631"/>
            <a:ext cx="618212" cy="652087"/>
          </a:xfrm>
          <a:prstGeom prst="rect">
            <a:avLst/>
          </a:prstGeom>
        </p:spPr>
      </p:pic>
      <p:sp>
        <p:nvSpPr>
          <p:cNvPr id="13" name="TextBox 12">
            <a:extLst>
              <a:ext uri="{FF2B5EF4-FFF2-40B4-BE49-F238E27FC236}">
                <a16:creationId xmlns:a16="http://schemas.microsoft.com/office/drawing/2014/main" id="{13603826-F0E2-1347-A8AC-6E9E7E0632F2}"/>
              </a:ext>
            </a:extLst>
          </p:cNvPr>
          <p:cNvSpPr txBox="1"/>
          <p:nvPr/>
        </p:nvSpPr>
        <p:spPr>
          <a:xfrm>
            <a:off x="2492679" y="5947778"/>
            <a:ext cx="1290181" cy="369332"/>
          </a:xfrm>
          <a:prstGeom prst="rect">
            <a:avLst/>
          </a:prstGeom>
          <a:noFill/>
        </p:spPr>
        <p:txBody>
          <a:bodyPr wrap="square" rtlCol="0">
            <a:spAutoFit/>
          </a:bodyPr>
          <a:lstStyle/>
          <a:p>
            <a:r>
              <a:rPr lang="en-US" dirty="0"/>
              <a:t>Angular 8</a:t>
            </a:r>
          </a:p>
        </p:txBody>
      </p:sp>
      <p:grpSp>
        <p:nvGrpSpPr>
          <p:cNvPr id="76" name="Group 75">
            <a:extLst>
              <a:ext uri="{FF2B5EF4-FFF2-40B4-BE49-F238E27FC236}">
                <a16:creationId xmlns:a16="http://schemas.microsoft.com/office/drawing/2014/main" id="{F46409CD-5325-E846-B601-5352D94E9988}"/>
              </a:ext>
            </a:extLst>
          </p:cNvPr>
          <p:cNvGrpSpPr/>
          <p:nvPr/>
        </p:nvGrpSpPr>
        <p:grpSpPr>
          <a:xfrm>
            <a:off x="4410979" y="5576936"/>
            <a:ext cx="2603597" cy="652087"/>
            <a:chOff x="4410979" y="5576936"/>
            <a:chExt cx="2603597" cy="652087"/>
          </a:xfrm>
        </p:grpSpPr>
        <p:sp>
          <p:nvSpPr>
            <p:cNvPr id="14" name="Rectangle 13">
              <a:extLst>
                <a:ext uri="{FF2B5EF4-FFF2-40B4-BE49-F238E27FC236}">
                  <a16:creationId xmlns:a16="http://schemas.microsoft.com/office/drawing/2014/main" id="{CE5EBD18-CD47-9544-9C9D-F579C5AC0CEE}"/>
                </a:ext>
              </a:extLst>
            </p:cNvPr>
            <p:cNvSpPr/>
            <p:nvPr/>
          </p:nvSpPr>
          <p:spPr>
            <a:xfrm>
              <a:off x="4410979" y="5576936"/>
              <a:ext cx="2603597" cy="65208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07C5CD7F-AC0F-7448-9856-FB6B07FAE994}"/>
                </a:ext>
              </a:extLst>
            </p:cNvPr>
            <p:cNvPicPr>
              <a:picLocks noChangeAspect="1"/>
            </p:cNvPicPr>
            <p:nvPr/>
          </p:nvPicPr>
          <p:blipFill>
            <a:blip r:embed="rId3"/>
            <a:stretch>
              <a:fillRect/>
            </a:stretch>
          </p:blipFill>
          <p:spPr>
            <a:xfrm>
              <a:off x="4420676" y="5810705"/>
              <a:ext cx="418318" cy="418318"/>
            </a:xfrm>
            <a:prstGeom prst="rect">
              <a:avLst/>
            </a:prstGeom>
          </p:spPr>
        </p:pic>
        <p:pic>
          <p:nvPicPr>
            <p:cNvPr id="16" name="Picture 15">
              <a:extLst>
                <a:ext uri="{FF2B5EF4-FFF2-40B4-BE49-F238E27FC236}">
                  <a16:creationId xmlns:a16="http://schemas.microsoft.com/office/drawing/2014/main" id="{3817C4A4-F18D-FA4E-AD19-01464E1F8EF5}"/>
                </a:ext>
              </a:extLst>
            </p:cNvPr>
            <p:cNvPicPr>
              <a:picLocks noChangeAspect="1"/>
            </p:cNvPicPr>
            <p:nvPr/>
          </p:nvPicPr>
          <p:blipFill>
            <a:blip r:embed="rId4"/>
            <a:stretch>
              <a:fillRect/>
            </a:stretch>
          </p:blipFill>
          <p:spPr>
            <a:xfrm>
              <a:off x="6242181" y="5788769"/>
              <a:ext cx="726360" cy="426396"/>
            </a:xfrm>
            <a:prstGeom prst="rect">
              <a:avLst/>
            </a:prstGeom>
          </p:spPr>
        </p:pic>
        <p:sp>
          <p:nvSpPr>
            <p:cNvPr id="17" name="TextBox 16">
              <a:extLst>
                <a:ext uri="{FF2B5EF4-FFF2-40B4-BE49-F238E27FC236}">
                  <a16:creationId xmlns:a16="http://schemas.microsoft.com/office/drawing/2014/main" id="{310333EC-2998-9D4C-AC84-5663A6EDB9E2}"/>
                </a:ext>
              </a:extLst>
            </p:cNvPr>
            <p:cNvSpPr txBox="1"/>
            <p:nvPr/>
          </p:nvSpPr>
          <p:spPr>
            <a:xfrm>
              <a:off x="4742420" y="5582692"/>
              <a:ext cx="1636464" cy="646331"/>
            </a:xfrm>
            <a:prstGeom prst="rect">
              <a:avLst/>
            </a:prstGeom>
            <a:noFill/>
          </p:spPr>
          <p:txBody>
            <a:bodyPr wrap="square" rtlCol="0">
              <a:spAutoFit/>
            </a:bodyPr>
            <a:lstStyle/>
            <a:p>
              <a:pPr algn="ctr"/>
              <a:r>
                <a:rPr lang="en-US" sz="1200" b="1" dirty="0"/>
                <a:t>View</a:t>
              </a:r>
            </a:p>
            <a:p>
              <a:pPr algn="ctr"/>
              <a:r>
                <a:rPr lang="en-US" sz="1200" dirty="0"/>
                <a:t>(Angular Material + HTML5 + CSS 3)</a:t>
              </a:r>
            </a:p>
          </p:txBody>
        </p:sp>
      </p:grpSp>
      <p:sp>
        <p:nvSpPr>
          <p:cNvPr id="19" name="Rectangle 18">
            <a:extLst>
              <a:ext uri="{FF2B5EF4-FFF2-40B4-BE49-F238E27FC236}">
                <a16:creationId xmlns:a16="http://schemas.microsoft.com/office/drawing/2014/main" id="{7F507055-7783-754D-BF5C-D903DC2A7190}"/>
              </a:ext>
            </a:extLst>
          </p:cNvPr>
          <p:cNvSpPr/>
          <p:nvPr/>
        </p:nvSpPr>
        <p:spPr>
          <a:xfrm>
            <a:off x="6242181" y="4726958"/>
            <a:ext cx="1398696" cy="526094"/>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Components</a:t>
            </a:r>
          </a:p>
        </p:txBody>
      </p:sp>
      <p:sp>
        <p:nvSpPr>
          <p:cNvPr id="20" name="Rectangle 19">
            <a:extLst>
              <a:ext uri="{FF2B5EF4-FFF2-40B4-BE49-F238E27FC236}">
                <a16:creationId xmlns:a16="http://schemas.microsoft.com/office/drawing/2014/main" id="{00589F90-6DFB-0643-BE0C-B699190C6FDB}"/>
              </a:ext>
            </a:extLst>
          </p:cNvPr>
          <p:cNvSpPr/>
          <p:nvPr/>
        </p:nvSpPr>
        <p:spPr>
          <a:xfrm>
            <a:off x="4444845" y="4726958"/>
            <a:ext cx="1398696" cy="526094"/>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Services</a:t>
            </a:r>
          </a:p>
        </p:txBody>
      </p:sp>
      <p:sp>
        <p:nvSpPr>
          <p:cNvPr id="21" name="Rectangle 20">
            <a:extLst>
              <a:ext uri="{FF2B5EF4-FFF2-40B4-BE49-F238E27FC236}">
                <a16:creationId xmlns:a16="http://schemas.microsoft.com/office/drawing/2014/main" id="{80FCA08B-B3F7-8B4F-B4CC-B1D881B3989E}"/>
              </a:ext>
            </a:extLst>
          </p:cNvPr>
          <p:cNvSpPr/>
          <p:nvPr/>
        </p:nvSpPr>
        <p:spPr>
          <a:xfrm>
            <a:off x="2661928" y="4726958"/>
            <a:ext cx="1398696" cy="526094"/>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Model</a:t>
            </a:r>
          </a:p>
        </p:txBody>
      </p:sp>
      <p:sp>
        <p:nvSpPr>
          <p:cNvPr id="23" name="Up-Down Arrow 22">
            <a:extLst>
              <a:ext uri="{FF2B5EF4-FFF2-40B4-BE49-F238E27FC236}">
                <a16:creationId xmlns:a16="http://schemas.microsoft.com/office/drawing/2014/main" id="{5CD593E3-1826-A640-866E-20596719C5C4}"/>
              </a:ext>
            </a:extLst>
          </p:cNvPr>
          <p:cNvSpPr/>
          <p:nvPr/>
        </p:nvSpPr>
        <p:spPr>
          <a:xfrm>
            <a:off x="6605361" y="5253052"/>
            <a:ext cx="121116" cy="30740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Left-Right Arrow 23">
            <a:extLst>
              <a:ext uri="{FF2B5EF4-FFF2-40B4-BE49-F238E27FC236}">
                <a16:creationId xmlns:a16="http://schemas.microsoft.com/office/drawing/2014/main" id="{49211FF6-044D-7C42-BB74-A9441AE215D3}"/>
              </a:ext>
            </a:extLst>
          </p:cNvPr>
          <p:cNvSpPr/>
          <p:nvPr/>
        </p:nvSpPr>
        <p:spPr>
          <a:xfrm>
            <a:off x="5849655" y="4964953"/>
            <a:ext cx="342422" cy="10808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Left-Right Arrow 25">
            <a:extLst>
              <a:ext uri="{FF2B5EF4-FFF2-40B4-BE49-F238E27FC236}">
                <a16:creationId xmlns:a16="http://schemas.microsoft.com/office/drawing/2014/main" id="{756A7A8A-3F95-0741-9704-EB0786F330F1}"/>
              </a:ext>
            </a:extLst>
          </p:cNvPr>
          <p:cNvSpPr/>
          <p:nvPr/>
        </p:nvSpPr>
        <p:spPr>
          <a:xfrm>
            <a:off x="4064932" y="4954515"/>
            <a:ext cx="342422" cy="10808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3FAA8FE-4F8C-BA49-BAC3-07E72B3778E7}"/>
              </a:ext>
            </a:extLst>
          </p:cNvPr>
          <p:cNvSpPr/>
          <p:nvPr/>
        </p:nvSpPr>
        <p:spPr>
          <a:xfrm>
            <a:off x="2492679" y="2093299"/>
            <a:ext cx="5436295" cy="187847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71285582-5D2D-7342-B63F-25691E2793F7}"/>
              </a:ext>
            </a:extLst>
          </p:cNvPr>
          <p:cNvPicPr>
            <a:picLocks noChangeAspect="1"/>
          </p:cNvPicPr>
          <p:nvPr/>
        </p:nvPicPr>
        <p:blipFill>
          <a:blip r:embed="rId5"/>
          <a:stretch>
            <a:fillRect/>
          </a:stretch>
        </p:blipFill>
        <p:spPr>
          <a:xfrm>
            <a:off x="2682056" y="3215874"/>
            <a:ext cx="1213562" cy="744205"/>
          </a:xfrm>
          <a:prstGeom prst="rect">
            <a:avLst/>
          </a:prstGeom>
        </p:spPr>
      </p:pic>
      <p:grpSp>
        <p:nvGrpSpPr>
          <p:cNvPr id="33" name="Group 32">
            <a:extLst>
              <a:ext uri="{FF2B5EF4-FFF2-40B4-BE49-F238E27FC236}">
                <a16:creationId xmlns:a16="http://schemas.microsoft.com/office/drawing/2014/main" id="{BC6E5E2F-755D-784B-BB00-AA2A45C13C98}"/>
              </a:ext>
            </a:extLst>
          </p:cNvPr>
          <p:cNvGrpSpPr/>
          <p:nvPr/>
        </p:nvGrpSpPr>
        <p:grpSpPr>
          <a:xfrm>
            <a:off x="4546518" y="3430296"/>
            <a:ext cx="1083815" cy="524462"/>
            <a:chOff x="2976809" y="1801064"/>
            <a:chExt cx="1083815" cy="524462"/>
          </a:xfrm>
        </p:grpSpPr>
        <p:sp>
          <p:nvSpPr>
            <p:cNvPr id="31" name="Rectangle 30">
              <a:extLst>
                <a:ext uri="{FF2B5EF4-FFF2-40B4-BE49-F238E27FC236}">
                  <a16:creationId xmlns:a16="http://schemas.microsoft.com/office/drawing/2014/main" id="{6D56CAFA-C24B-8E4C-945E-0390004280F6}"/>
                </a:ext>
              </a:extLst>
            </p:cNvPr>
            <p:cNvSpPr/>
            <p:nvPr/>
          </p:nvSpPr>
          <p:spPr>
            <a:xfrm>
              <a:off x="2976809" y="1801064"/>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8003E7F7-B1EE-724C-831C-38FF42F63A71}"/>
                </a:ext>
              </a:extLst>
            </p:cNvPr>
            <p:cNvPicPr>
              <a:picLocks noChangeAspect="1"/>
            </p:cNvPicPr>
            <p:nvPr/>
          </p:nvPicPr>
          <p:blipFill rotWithShape="1">
            <a:blip r:embed="rId6"/>
            <a:srcRect t="21657" b="30138"/>
            <a:stretch/>
          </p:blipFill>
          <p:spPr>
            <a:xfrm>
              <a:off x="3008063" y="1818760"/>
              <a:ext cx="706425" cy="279139"/>
            </a:xfrm>
            <a:prstGeom prst="rect">
              <a:avLst/>
            </a:prstGeom>
          </p:spPr>
        </p:pic>
        <p:sp>
          <p:nvSpPr>
            <p:cNvPr id="32" name="TextBox 31">
              <a:extLst>
                <a:ext uri="{FF2B5EF4-FFF2-40B4-BE49-F238E27FC236}">
                  <a16:creationId xmlns:a16="http://schemas.microsoft.com/office/drawing/2014/main" id="{AFED1668-C4C4-8E47-B249-D34EC546BC4A}"/>
                </a:ext>
              </a:extLst>
            </p:cNvPr>
            <p:cNvSpPr txBox="1"/>
            <p:nvPr/>
          </p:nvSpPr>
          <p:spPr>
            <a:xfrm>
              <a:off x="3065047" y="2048527"/>
              <a:ext cx="888520" cy="276999"/>
            </a:xfrm>
            <a:prstGeom prst="rect">
              <a:avLst/>
            </a:prstGeom>
            <a:noFill/>
          </p:spPr>
          <p:txBody>
            <a:bodyPr wrap="square" rtlCol="0">
              <a:spAutoFit/>
            </a:bodyPr>
            <a:lstStyle/>
            <a:p>
              <a:pPr algn="ctr"/>
              <a:r>
                <a:rPr lang="en-US" sz="1200" b="1" dirty="0"/>
                <a:t>Rest APIs</a:t>
              </a:r>
              <a:endParaRPr lang="en-US" sz="1200" dirty="0"/>
            </a:p>
          </p:txBody>
        </p:sp>
      </p:grpSp>
      <p:grpSp>
        <p:nvGrpSpPr>
          <p:cNvPr id="41" name="Group 40">
            <a:extLst>
              <a:ext uri="{FF2B5EF4-FFF2-40B4-BE49-F238E27FC236}">
                <a16:creationId xmlns:a16="http://schemas.microsoft.com/office/drawing/2014/main" id="{7BAEF4B4-56C9-5B40-BE7A-39379E4D58BC}"/>
              </a:ext>
            </a:extLst>
          </p:cNvPr>
          <p:cNvGrpSpPr/>
          <p:nvPr/>
        </p:nvGrpSpPr>
        <p:grpSpPr>
          <a:xfrm>
            <a:off x="6760625" y="2168519"/>
            <a:ext cx="1258689" cy="479072"/>
            <a:chOff x="5976016" y="2765132"/>
            <a:chExt cx="1258689" cy="479072"/>
          </a:xfrm>
        </p:grpSpPr>
        <p:sp>
          <p:nvSpPr>
            <p:cNvPr id="35" name="Rectangle 34">
              <a:extLst>
                <a:ext uri="{FF2B5EF4-FFF2-40B4-BE49-F238E27FC236}">
                  <a16:creationId xmlns:a16="http://schemas.microsoft.com/office/drawing/2014/main" id="{C11256C7-EBDD-CC42-A83A-15A41623D6F8}"/>
                </a:ext>
              </a:extLst>
            </p:cNvPr>
            <p:cNvSpPr/>
            <p:nvPr/>
          </p:nvSpPr>
          <p:spPr>
            <a:xfrm>
              <a:off x="6033992" y="2765132"/>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FCF36C48-3FB6-9B4A-ACEC-0BFF8292C50F}"/>
                </a:ext>
              </a:extLst>
            </p:cNvPr>
            <p:cNvSpPr txBox="1"/>
            <p:nvPr/>
          </p:nvSpPr>
          <p:spPr>
            <a:xfrm>
              <a:off x="5976016" y="2967205"/>
              <a:ext cx="1258689" cy="276999"/>
            </a:xfrm>
            <a:prstGeom prst="rect">
              <a:avLst/>
            </a:prstGeom>
            <a:noFill/>
          </p:spPr>
          <p:txBody>
            <a:bodyPr wrap="square" rtlCol="0">
              <a:spAutoFit/>
            </a:bodyPr>
            <a:lstStyle/>
            <a:p>
              <a:pPr algn="ctr"/>
              <a:r>
                <a:rPr lang="en-US" sz="1200" b="1" dirty="0" err="1"/>
                <a:t>Mongodb</a:t>
              </a:r>
              <a:r>
                <a:rPr lang="en-US" sz="1200" b="1" dirty="0"/>
                <a:t> driver</a:t>
              </a:r>
              <a:endParaRPr lang="en-US" sz="1200" dirty="0"/>
            </a:p>
          </p:txBody>
        </p:sp>
        <p:pic>
          <p:nvPicPr>
            <p:cNvPr id="40" name="Picture 39">
              <a:extLst>
                <a:ext uri="{FF2B5EF4-FFF2-40B4-BE49-F238E27FC236}">
                  <a16:creationId xmlns:a16="http://schemas.microsoft.com/office/drawing/2014/main" id="{C513E9CA-DCEB-FC4F-BCE7-EC3D49670F42}"/>
                </a:ext>
              </a:extLst>
            </p:cNvPr>
            <p:cNvPicPr>
              <a:picLocks noChangeAspect="1"/>
            </p:cNvPicPr>
            <p:nvPr/>
          </p:nvPicPr>
          <p:blipFill rotWithShape="1">
            <a:blip r:embed="rId7"/>
            <a:srcRect l="19214" t="39257" r="20201" b="37447"/>
            <a:stretch/>
          </p:blipFill>
          <p:spPr>
            <a:xfrm>
              <a:off x="6179685" y="2797452"/>
              <a:ext cx="745834" cy="198630"/>
            </a:xfrm>
            <a:prstGeom prst="rect">
              <a:avLst/>
            </a:prstGeom>
          </p:spPr>
        </p:pic>
      </p:grpSp>
      <p:pic>
        <p:nvPicPr>
          <p:cNvPr id="44" name="Picture 43">
            <a:extLst>
              <a:ext uri="{FF2B5EF4-FFF2-40B4-BE49-F238E27FC236}">
                <a16:creationId xmlns:a16="http://schemas.microsoft.com/office/drawing/2014/main" id="{0BF64862-6714-1143-B064-FD14D417A89A}"/>
              </a:ext>
            </a:extLst>
          </p:cNvPr>
          <p:cNvPicPr>
            <a:picLocks noChangeAspect="1"/>
          </p:cNvPicPr>
          <p:nvPr/>
        </p:nvPicPr>
        <p:blipFill>
          <a:blip r:embed="rId8"/>
          <a:stretch>
            <a:fillRect/>
          </a:stretch>
        </p:blipFill>
        <p:spPr>
          <a:xfrm>
            <a:off x="8068010" y="1353158"/>
            <a:ext cx="1862360" cy="1862360"/>
          </a:xfrm>
          <a:prstGeom prst="rect">
            <a:avLst/>
          </a:prstGeom>
        </p:spPr>
      </p:pic>
      <p:grpSp>
        <p:nvGrpSpPr>
          <p:cNvPr id="48" name="Group 47">
            <a:extLst>
              <a:ext uri="{FF2B5EF4-FFF2-40B4-BE49-F238E27FC236}">
                <a16:creationId xmlns:a16="http://schemas.microsoft.com/office/drawing/2014/main" id="{77918888-4FDF-F949-AE6E-20CD2F788493}"/>
              </a:ext>
            </a:extLst>
          </p:cNvPr>
          <p:cNvGrpSpPr/>
          <p:nvPr/>
        </p:nvGrpSpPr>
        <p:grpSpPr>
          <a:xfrm>
            <a:off x="4536623" y="1375852"/>
            <a:ext cx="1218399" cy="463869"/>
            <a:chOff x="3197809" y="1988787"/>
            <a:chExt cx="1218399" cy="463869"/>
          </a:xfrm>
        </p:grpSpPr>
        <p:sp>
          <p:nvSpPr>
            <p:cNvPr id="46" name="Rectangle 45">
              <a:extLst>
                <a:ext uri="{FF2B5EF4-FFF2-40B4-BE49-F238E27FC236}">
                  <a16:creationId xmlns:a16="http://schemas.microsoft.com/office/drawing/2014/main" id="{32F78690-068D-2548-B764-10D28651BE4B}"/>
                </a:ext>
              </a:extLst>
            </p:cNvPr>
            <p:cNvSpPr/>
            <p:nvPr/>
          </p:nvSpPr>
          <p:spPr>
            <a:xfrm>
              <a:off x="3197809" y="1988787"/>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5" name="Picture 44">
              <a:extLst>
                <a:ext uri="{FF2B5EF4-FFF2-40B4-BE49-F238E27FC236}">
                  <a16:creationId xmlns:a16="http://schemas.microsoft.com/office/drawing/2014/main" id="{02D26592-2363-974F-9E19-4A76348D9827}"/>
                </a:ext>
              </a:extLst>
            </p:cNvPr>
            <p:cNvPicPr>
              <a:picLocks noChangeAspect="1"/>
            </p:cNvPicPr>
            <p:nvPr/>
          </p:nvPicPr>
          <p:blipFill>
            <a:blip r:embed="rId9"/>
            <a:stretch>
              <a:fillRect/>
            </a:stretch>
          </p:blipFill>
          <p:spPr>
            <a:xfrm>
              <a:off x="3224313" y="2021955"/>
              <a:ext cx="452230" cy="415511"/>
            </a:xfrm>
            <a:prstGeom prst="rect">
              <a:avLst/>
            </a:prstGeom>
          </p:spPr>
        </p:pic>
        <p:sp>
          <p:nvSpPr>
            <p:cNvPr id="47" name="TextBox 46">
              <a:extLst>
                <a:ext uri="{FF2B5EF4-FFF2-40B4-BE49-F238E27FC236}">
                  <a16:creationId xmlns:a16="http://schemas.microsoft.com/office/drawing/2014/main" id="{B2052AC6-457B-BC44-9398-A9F06390F6FA}"/>
                </a:ext>
              </a:extLst>
            </p:cNvPr>
            <p:cNvSpPr txBox="1"/>
            <p:nvPr/>
          </p:nvSpPr>
          <p:spPr>
            <a:xfrm>
              <a:off x="3527688" y="2067256"/>
              <a:ext cx="888520" cy="276999"/>
            </a:xfrm>
            <a:prstGeom prst="rect">
              <a:avLst/>
            </a:prstGeom>
            <a:noFill/>
          </p:spPr>
          <p:txBody>
            <a:bodyPr wrap="square" rtlCol="0">
              <a:spAutoFit/>
            </a:bodyPr>
            <a:lstStyle/>
            <a:p>
              <a:pPr algn="ctr"/>
              <a:r>
                <a:rPr lang="en-US" sz="1200" b="1" dirty="0"/>
                <a:t>Script</a:t>
              </a:r>
              <a:endParaRPr lang="en-US" sz="1200" dirty="0"/>
            </a:p>
          </p:txBody>
        </p:sp>
      </p:grpSp>
      <p:pic>
        <p:nvPicPr>
          <p:cNvPr id="51" name="Picture 50">
            <a:extLst>
              <a:ext uri="{FF2B5EF4-FFF2-40B4-BE49-F238E27FC236}">
                <a16:creationId xmlns:a16="http://schemas.microsoft.com/office/drawing/2014/main" id="{F226AECA-10A3-ED46-9E06-696507CB10A4}"/>
              </a:ext>
            </a:extLst>
          </p:cNvPr>
          <p:cNvPicPr>
            <a:picLocks noChangeAspect="1"/>
          </p:cNvPicPr>
          <p:nvPr/>
        </p:nvPicPr>
        <p:blipFill rotWithShape="1">
          <a:blip r:embed="rId10"/>
          <a:srcRect t="16290" b="32251"/>
          <a:stretch/>
        </p:blipFill>
        <p:spPr>
          <a:xfrm>
            <a:off x="6378952" y="1372888"/>
            <a:ext cx="1102024" cy="423134"/>
          </a:xfrm>
          <a:prstGeom prst="rect">
            <a:avLst/>
          </a:prstGeom>
        </p:spPr>
      </p:pic>
      <p:sp>
        <p:nvSpPr>
          <p:cNvPr id="52" name="Up-Down Arrow 51">
            <a:extLst>
              <a:ext uri="{FF2B5EF4-FFF2-40B4-BE49-F238E27FC236}">
                <a16:creationId xmlns:a16="http://schemas.microsoft.com/office/drawing/2014/main" id="{CFB4C322-1A20-E749-9C94-E9793463C3A4}"/>
              </a:ext>
            </a:extLst>
          </p:cNvPr>
          <p:cNvSpPr/>
          <p:nvPr/>
        </p:nvSpPr>
        <p:spPr>
          <a:xfrm>
            <a:off x="5015357" y="4007766"/>
            <a:ext cx="152991" cy="64826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13FAA53C-6D1F-C044-BF85-ADFB2B77102D}"/>
              </a:ext>
            </a:extLst>
          </p:cNvPr>
          <p:cNvSpPr txBox="1"/>
          <p:nvPr/>
        </p:nvSpPr>
        <p:spPr>
          <a:xfrm>
            <a:off x="5107357" y="4113718"/>
            <a:ext cx="647665" cy="369332"/>
          </a:xfrm>
          <a:prstGeom prst="rect">
            <a:avLst/>
          </a:prstGeom>
          <a:noFill/>
        </p:spPr>
        <p:txBody>
          <a:bodyPr wrap="square" rtlCol="0">
            <a:spAutoFit/>
          </a:bodyPr>
          <a:lstStyle/>
          <a:p>
            <a:r>
              <a:rPr lang="en-US" dirty="0"/>
              <a:t>http</a:t>
            </a:r>
          </a:p>
        </p:txBody>
      </p:sp>
      <p:sp>
        <p:nvSpPr>
          <p:cNvPr id="54" name="TextBox 53">
            <a:extLst>
              <a:ext uri="{FF2B5EF4-FFF2-40B4-BE49-F238E27FC236}">
                <a16:creationId xmlns:a16="http://schemas.microsoft.com/office/drawing/2014/main" id="{BBB51D46-3455-FC4A-9843-D63EFCC7EEC9}"/>
              </a:ext>
            </a:extLst>
          </p:cNvPr>
          <p:cNvSpPr txBox="1"/>
          <p:nvPr/>
        </p:nvSpPr>
        <p:spPr>
          <a:xfrm>
            <a:off x="9618830" y="2016190"/>
            <a:ext cx="1219200" cy="369332"/>
          </a:xfrm>
          <a:prstGeom prst="rect">
            <a:avLst/>
          </a:prstGeom>
          <a:noFill/>
        </p:spPr>
        <p:txBody>
          <a:bodyPr wrap="square" rtlCol="0">
            <a:spAutoFit/>
          </a:bodyPr>
          <a:lstStyle/>
          <a:p>
            <a:r>
              <a:rPr lang="en-US" dirty="0" err="1"/>
              <a:t>NoSql</a:t>
            </a:r>
            <a:r>
              <a:rPr lang="en-US" dirty="0"/>
              <a:t> DB</a:t>
            </a:r>
          </a:p>
        </p:txBody>
      </p:sp>
      <p:sp>
        <p:nvSpPr>
          <p:cNvPr id="55" name="Left-Right Arrow 54">
            <a:extLst>
              <a:ext uri="{FF2B5EF4-FFF2-40B4-BE49-F238E27FC236}">
                <a16:creationId xmlns:a16="http://schemas.microsoft.com/office/drawing/2014/main" id="{A6875EDA-4C69-F641-8F01-42FFE16E429C}"/>
              </a:ext>
            </a:extLst>
          </p:cNvPr>
          <p:cNvSpPr/>
          <p:nvPr/>
        </p:nvSpPr>
        <p:spPr>
          <a:xfrm>
            <a:off x="7490276" y="1507328"/>
            <a:ext cx="845341"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Left-Right Arrow 55">
            <a:extLst>
              <a:ext uri="{FF2B5EF4-FFF2-40B4-BE49-F238E27FC236}">
                <a16:creationId xmlns:a16="http://schemas.microsoft.com/office/drawing/2014/main" id="{F6F9DE2E-1258-8E4C-A39D-961ECBA5E423}"/>
              </a:ext>
            </a:extLst>
          </p:cNvPr>
          <p:cNvSpPr/>
          <p:nvPr/>
        </p:nvSpPr>
        <p:spPr>
          <a:xfrm>
            <a:off x="7975617" y="2302120"/>
            <a:ext cx="360000"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eft-Right Arrow 56">
            <a:extLst>
              <a:ext uri="{FF2B5EF4-FFF2-40B4-BE49-F238E27FC236}">
                <a16:creationId xmlns:a16="http://schemas.microsoft.com/office/drawing/2014/main" id="{05303267-3139-3D4B-A990-44BE3AF318AE}"/>
              </a:ext>
            </a:extLst>
          </p:cNvPr>
          <p:cNvSpPr/>
          <p:nvPr/>
        </p:nvSpPr>
        <p:spPr>
          <a:xfrm>
            <a:off x="5635662" y="2302120"/>
            <a:ext cx="360000"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Right Arrow 57">
            <a:extLst>
              <a:ext uri="{FF2B5EF4-FFF2-40B4-BE49-F238E27FC236}">
                <a16:creationId xmlns:a16="http://schemas.microsoft.com/office/drawing/2014/main" id="{BACF0347-5615-8548-B36B-FFDE1B5954A6}"/>
              </a:ext>
            </a:extLst>
          </p:cNvPr>
          <p:cNvSpPr/>
          <p:nvPr/>
        </p:nvSpPr>
        <p:spPr>
          <a:xfrm>
            <a:off x="5630243" y="1512772"/>
            <a:ext cx="750984"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Up-Down Arrow 58">
            <a:extLst>
              <a:ext uri="{FF2B5EF4-FFF2-40B4-BE49-F238E27FC236}">
                <a16:creationId xmlns:a16="http://schemas.microsoft.com/office/drawing/2014/main" id="{7B3C1190-D200-5B41-B1E4-D0C493493DB0}"/>
              </a:ext>
            </a:extLst>
          </p:cNvPr>
          <p:cNvSpPr/>
          <p:nvPr/>
        </p:nvSpPr>
        <p:spPr>
          <a:xfrm>
            <a:off x="5054142" y="3289766"/>
            <a:ext cx="75420" cy="15822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Up-Down Arrow 59">
            <a:extLst>
              <a:ext uri="{FF2B5EF4-FFF2-40B4-BE49-F238E27FC236}">
                <a16:creationId xmlns:a16="http://schemas.microsoft.com/office/drawing/2014/main" id="{46883831-A65E-0C48-8B59-03196BBF434B}"/>
              </a:ext>
            </a:extLst>
          </p:cNvPr>
          <p:cNvSpPr/>
          <p:nvPr/>
        </p:nvSpPr>
        <p:spPr>
          <a:xfrm>
            <a:off x="5054142" y="2659395"/>
            <a:ext cx="75420" cy="15822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Up-Down Arrow 60">
            <a:extLst>
              <a:ext uri="{FF2B5EF4-FFF2-40B4-BE49-F238E27FC236}">
                <a16:creationId xmlns:a16="http://schemas.microsoft.com/office/drawing/2014/main" id="{38BBD5C2-B5DF-CE42-A0E8-A79422482730}"/>
              </a:ext>
            </a:extLst>
          </p:cNvPr>
          <p:cNvSpPr/>
          <p:nvPr/>
        </p:nvSpPr>
        <p:spPr>
          <a:xfrm>
            <a:off x="5034819" y="1852800"/>
            <a:ext cx="114066" cy="335345"/>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61">
            <a:extLst>
              <a:ext uri="{FF2B5EF4-FFF2-40B4-BE49-F238E27FC236}">
                <a16:creationId xmlns:a16="http://schemas.microsoft.com/office/drawing/2014/main" id="{F1A1EFAA-9AC1-534F-B39B-380223621444}"/>
              </a:ext>
            </a:extLst>
          </p:cNvPr>
          <p:cNvPicPr>
            <a:picLocks noChangeAspect="1"/>
          </p:cNvPicPr>
          <p:nvPr/>
        </p:nvPicPr>
        <p:blipFill>
          <a:blip r:embed="rId11"/>
          <a:stretch>
            <a:fillRect/>
          </a:stretch>
        </p:blipFill>
        <p:spPr>
          <a:xfrm>
            <a:off x="2665799" y="4979013"/>
            <a:ext cx="263571" cy="263571"/>
          </a:xfrm>
          <a:prstGeom prst="rect">
            <a:avLst/>
          </a:prstGeom>
        </p:spPr>
      </p:pic>
      <p:pic>
        <p:nvPicPr>
          <p:cNvPr id="63" name="Picture 62">
            <a:extLst>
              <a:ext uri="{FF2B5EF4-FFF2-40B4-BE49-F238E27FC236}">
                <a16:creationId xmlns:a16="http://schemas.microsoft.com/office/drawing/2014/main" id="{FE5A4ED8-E95B-614C-9B16-7DFA38140280}"/>
              </a:ext>
            </a:extLst>
          </p:cNvPr>
          <p:cNvPicPr>
            <a:picLocks noChangeAspect="1"/>
          </p:cNvPicPr>
          <p:nvPr/>
        </p:nvPicPr>
        <p:blipFill>
          <a:blip r:embed="rId11"/>
          <a:stretch>
            <a:fillRect/>
          </a:stretch>
        </p:blipFill>
        <p:spPr>
          <a:xfrm>
            <a:off x="4433832" y="4989574"/>
            <a:ext cx="274147" cy="274147"/>
          </a:xfrm>
          <a:prstGeom prst="rect">
            <a:avLst/>
          </a:prstGeom>
        </p:spPr>
      </p:pic>
      <p:pic>
        <p:nvPicPr>
          <p:cNvPr id="64" name="Picture 63">
            <a:extLst>
              <a:ext uri="{FF2B5EF4-FFF2-40B4-BE49-F238E27FC236}">
                <a16:creationId xmlns:a16="http://schemas.microsoft.com/office/drawing/2014/main" id="{EAAB2FD2-CB10-A741-8C17-15FC2248C7A1}"/>
              </a:ext>
            </a:extLst>
          </p:cNvPr>
          <p:cNvPicPr>
            <a:picLocks noChangeAspect="1"/>
          </p:cNvPicPr>
          <p:nvPr/>
        </p:nvPicPr>
        <p:blipFill>
          <a:blip r:embed="rId11"/>
          <a:stretch>
            <a:fillRect/>
          </a:stretch>
        </p:blipFill>
        <p:spPr>
          <a:xfrm>
            <a:off x="6242181" y="5005630"/>
            <a:ext cx="250521" cy="250521"/>
          </a:xfrm>
          <a:prstGeom prst="rect">
            <a:avLst/>
          </a:prstGeom>
        </p:spPr>
      </p:pic>
      <p:sp>
        <p:nvSpPr>
          <p:cNvPr id="69" name="Left-Right Arrow 68">
            <a:extLst>
              <a:ext uri="{FF2B5EF4-FFF2-40B4-BE49-F238E27FC236}">
                <a16:creationId xmlns:a16="http://schemas.microsoft.com/office/drawing/2014/main" id="{495122F6-B9E5-C244-BE96-07123E208E24}"/>
              </a:ext>
            </a:extLst>
          </p:cNvPr>
          <p:cNvSpPr/>
          <p:nvPr/>
        </p:nvSpPr>
        <p:spPr>
          <a:xfrm>
            <a:off x="6569939" y="2302120"/>
            <a:ext cx="251999" cy="162447"/>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 name="Picture 70">
            <a:extLst>
              <a:ext uri="{FF2B5EF4-FFF2-40B4-BE49-F238E27FC236}">
                <a16:creationId xmlns:a16="http://schemas.microsoft.com/office/drawing/2014/main" id="{633B51A7-9414-E445-84C0-1870AADD6AFE}"/>
              </a:ext>
            </a:extLst>
          </p:cNvPr>
          <p:cNvPicPr>
            <a:picLocks noChangeAspect="1"/>
          </p:cNvPicPr>
          <p:nvPr/>
        </p:nvPicPr>
        <p:blipFill rotWithShape="1">
          <a:blip r:embed="rId12"/>
          <a:srcRect l="10657"/>
          <a:stretch/>
        </p:blipFill>
        <p:spPr>
          <a:xfrm>
            <a:off x="2498933" y="1450772"/>
            <a:ext cx="1579876" cy="594015"/>
          </a:xfrm>
          <a:prstGeom prst="rect">
            <a:avLst/>
          </a:prstGeom>
        </p:spPr>
      </p:pic>
      <p:sp>
        <p:nvSpPr>
          <p:cNvPr id="72" name="TextBox 71">
            <a:extLst>
              <a:ext uri="{FF2B5EF4-FFF2-40B4-BE49-F238E27FC236}">
                <a16:creationId xmlns:a16="http://schemas.microsoft.com/office/drawing/2014/main" id="{939F69C1-E15D-0740-91D7-8BE5EFC1FE6F}"/>
              </a:ext>
            </a:extLst>
          </p:cNvPr>
          <p:cNvSpPr txBox="1"/>
          <p:nvPr/>
        </p:nvSpPr>
        <p:spPr>
          <a:xfrm>
            <a:off x="5133861" y="1826716"/>
            <a:ext cx="1041747" cy="369332"/>
          </a:xfrm>
          <a:prstGeom prst="rect">
            <a:avLst/>
          </a:prstGeom>
          <a:noFill/>
        </p:spPr>
        <p:txBody>
          <a:bodyPr wrap="square" rtlCol="0">
            <a:spAutoFit/>
          </a:bodyPr>
          <a:lstStyle/>
          <a:p>
            <a:r>
              <a:rPr lang="en-US" dirty="0"/>
              <a:t>spawn</a:t>
            </a:r>
          </a:p>
        </p:txBody>
      </p:sp>
      <p:pic>
        <p:nvPicPr>
          <p:cNvPr id="7" name="Picture 6">
            <a:extLst>
              <a:ext uri="{FF2B5EF4-FFF2-40B4-BE49-F238E27FC236}">
                <a16:creationId xmlns:a16="http://schemas.microsoft.com/office/drawing/2014/main" id="{613B2DBC-18EF-3549-AC25-15D9703C43B4}"/>
              </a:ext>
            </a:extLst>
          </p:cNvPr>
          <p:cNvPicPr>
            <a:picLocks noChangeAspect="1"/>
          </p:cNvPicPr>
          <p:nvPr/>
        </p:nvPicPr>
        <p:blipFill>
          <a:blip r:embed="rId13"/>
          <a:stretch>
            <a:fillRect/>
          </a:stretch>
        </p:blipFill>
        <p:spPr>
          <a:xfrm>
            <a:off x="8606130" y="4564745"/>
            <a:ext cx="790612" cy="1027394"/>
          </a:xfrm>
          <a:prstGeom prst="rect">
            <a:avLst/>
          </a:prstGeom>
        </p:spPr>
      </p:pic>
      <p:sp>
        <p:nvSpPr>
          <p:cNvPr id="68" name="Up-Down Arrow 67">
            <a:extLst>
              <a:ext uri="{FF2B5EF4-FFF2-40B4-BE49-F238E27FC236}">
                <a16:creationId xmlns:a16="http://schemas.microsoft.com/office/drawing/2014/main" id="{B32E49E8-5264-3D40-BB9E-A9A23A70945A}"/>
              </a:ext>
            </a:extLst>
          </p:cNvPr>
          <p:cNvSpPr/>
          <p:nvPr/>
        </p:nvSpPr>
        <p:spPr>
          <a:xfrm>
            <a:off x="8902336" y="3206037"/>
            <a:ext cx="152991" cy="129600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5336E75F-4810-4948-A0AD-B57DBB31CFB3}"/>
              </a:ext>
            </a:extLst>
          </p:cNvPr>
          <p:cNvGrpSpPr/>
          <p:nvPr/>
        </p:nvGrpSpPr>
        <p:grpSpPr>
          <a:xfrm>
            <a:off x="4544416" y="2180955"/>
            <a:ext cx="1083815" cy="467157"/>
            <a:chOff x="4544416" y="2180955"/>
            <a:chExt cx="1083815" cy="467157"/>
          </a:xfrm>
        </p:grpSpPr>
        <p:sp>
          <p:nvSpPr>
            <p:cNvPr id="42" name="Rectangle 41">
              <a:extLst>
                <a:ext uri="{FF2B5EF4-FFF2-40B4-BE49-F238E27FC236}">
                  <a16:creationId xmlns:a16="http://schemas.microsoft.com/office/drawing/2014/main" id="{DA8A19CC-95DF-184B-9B79-DFB0EC3BA969}"/>
                </a:ext>
              </a:extLst>
            </p:cNvPr>
            <p:cNvSpPr/>
            <p:nvPr/>
          </p:nvSpPr>
          <p:spPr>
            <a:xfrm>
              <a:off x="4544416" y="2180955"/>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a:extLst>
                <a:ext uri="{FF2B5EF4-FFF2-40B4-BE49-F238E27FC236}">
                  <a16:creationId xmlns:a16="http://schemas.microsoft.com/office/drawing/2014/main" id="{EFF4E4C9-7622-9F4D-AEE5-4228B1DEE80C}"/>
                </a:ext>
              </a:extLst>
            </p:cNvPr>
            <p:cNvPicPr>
              <a:picLocks noChangeAspect="1"/>
            </p:cNvPicPr>
            <p:nvPr/>
          </p:nvPicPr>
          <p:blipFill>
            <a:blip r:embed="rId14"/>
            <a:stretch>
              <a:fillRect/>
            </a:stretch>
          </p:blipFill>
          <p:spPr>
            <a:xfrm>
              <a:off x="4544416" y="2374512"/>
              <a:ext cx="273600" cy="273600"/>
            </a:xfrm>
            <a:prstGeom prst="rect">
              <a:avLst/>
            </a:prstGeom>
          </p:spPr>
        </p:pic>
        <p:sp>
          <p:nvSpPr>
            <p:cNvPr id="43" name="TextBox 42">
              <a:extLst>
                <a:ext uri="{FF2B5EF4-FFF2-40B4-BE49-F238E27FC236}">
                  <a16:creationId xmlns:a16="http://schemas.microsoft.com/office/drawing/2014/main" id="{9201663B-019E-8E42-B081-7EA9008976D0}"/>
                </a:ext>
              </a:extLst>
            </p:cNvPr>
            <p:cNvSpPr txBox="1"/>
            <p:nvPr/>
          </p:nvSpPr>
          <p:spPr>
            <a:xfrm>
              <a:off x="4691917" y="2291435"/>
              <a:ext cx="888520" cy="276999"/>
            </a:xfrm>
            <a:prstGeom prst="rect">
              <a:avLst/>
            </a:prstGeom>
            <a:noFill/>
          </p:spPr>
          <p:txBody>
            <a:bodyPr wrap="square" rtlCol="0">
              <a:spAutoFit/>
            </a:bodyPr>
            <a:lstStyle/>
            <a:p>
              <a:pPr algn="ctr"/>
              <a:r>
                <a:rPr lang="en-US" sz="1200" b="1" dirty="0"/>
                <a:t>Controller</a:t>
              </a:r>
              <a:endParaRPr lang="en-US" sz="1200" dirty="0"/>
            </a:p>
          </p:txBody>
        </p:sp>
      </p:grpSp>
      <p:grpSp>
        <p:nvGrpSpPr>
          <p:cNvPr id="65" name="Group 64">
            <a:extLst>
              <a:ext uri="{FF2B5EF4-FFF2-40B4-BE49-F238E27FC236}">
                <a16:creationId xmlns:a16="http://schemas.microsoft.com/office/drawing/2014/main" id="{48CBAEA8-474E-304F-B2C9-1271B44E2892}"/>
              </a:ext>
            </a:extLst>
          </p:cNvPr>
          <p:cNvGrpSpPr/>
          <p:nvPr/>
        </p:nvGrpSpPr>
        <p:grpSpPr>
          <a:xfrm>
            <a:off x="4544416" y="2825897"/>
            <a:ext cx="1083815" cy="469204"/>
            <a:chOff x="4544416" y="2825897"/>
            <a:chExt cx="1083815" cy="469204"/>
          </a:xfrm>
        </p:grpSpPr>
        <p:sp>
          <p:nvSpPr>
            <p:cNvPr id="38" name="Rectangle 37">
              <a:extLst>
                <a:ext uri="{FF2B5EF4-FFF2-40B4-BE49-F238E27FC236}">
                  <a16:creationId xmlns:a16="http://schemas.microsoft.com/office/drawing/2014/main" id="{29D1E755-9A6F-044C-8675-5AFA83807BAF}"/>
                </a:ext>
              </a:extLst>
            </p:cNvPr>
            <p:cNvSpPr/>
            <p:nvPr/>
          </p:nvSpPr>
          <p:spPr>
            <a:xfrm>
              <a:off x="4544416" y="2825897"/>
              <a:ext cx="1083815"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Box 38">
              <a:extLst>
                <a:ext uri="{FF2B5EF4-FFF2-40B4-BE49-F238E27FC236}">
                  <a16:creationId xmlns:a16="http://schemas.microsoft.com/office/drawing/2014/main" id="{F464DA9F-C688-D747-9016-D67036F51C15}"/>
                </a:ext>
              </a:extLst>
            </p:cNvPr>
            <p:cNvSpPr txBox="1"/>
            <p:nvPr/>
          </p:nvSpPr>
          <p:spPr>
            <a:xfrm>
              <a:off x="4624513" y="2942113"/>
              <a:ext cx="888520" cy="276999"/>
            </a:xfrm>
            <a:prstGeom prst="rect">
              <a:avLst/>
            </a:prstGeom>
            <a:noFill/>
          </p:spPr>
          <p:txBody>
            <a:bodyPr wrap="square" rtlCol="0">
              <a:spAutoFit/>
            </a:bodyPr>
            <a:lstStyle/>
            <a:p>
              <a:pPr algn="ctr"/>
              <a:r>
                <a:rPr lang="en-US" sz="1200" b="1" dirty="0"/>
                <a:t>Router</a:t>
              </a:r>
              <a:endParaRPr lang="en-US" sz="1200" dirty="0"/>
            </a:p>
          </p:txBody>
        </p:sp>
        <p:pic>
          <p:nvPicPr>
            <p:cNvPr id="73" name="Picture 72">
              <a:extLst>
                <a:ext uri="{FF2B5EF4-FFF2-40B4-BE49-F238E27FC236}">
                  <a16:creationId xmlns:a16="http://schemas.microsoft.com/office/drawing/2014/main" id="{1DE0D7BB-7C8F-2A4B-9C21-DC8BDFFB0B55}"/>
                </a:ext>
              </a:extLst>
            </p:cNvPr>
            <p:cNvPicPr>
              <a:picLocks noChangeAspect="1"/>
            </p:cNvPicPr>
            <p:nvPr/>
          </p:nvPicPr>
          <p:blipFill>
            <a:blip r:embed="rId14"/>
            <a:stretch>
              <a:fillRect/>
            </a:stretch>
          </p:blipFill>
          <p:spPr>
            <a:xfrm>
              <a:off x="4544416" y="3021501"/>
              <a:ext cx="273600" cy="273600"/>
            </a:xfrm>
            <a:prstGeom prst="rect">
              <a:avLst/>
            </a:prstGeom>
          </p:spPr>
        </p:pic>
      </p:grpSp>
      <p:grpSp>
        <p:nvGrpSpPr>
          <p:cNvPr id="34" name="Group 33">
            <a:extLst>
              <a:ext uri="{FF2B5EF4-FFF2-40B4-BE49-F238E27FC236}">
                <a16:creationId xmlns:a16="http://schemas.microsoft.com/office/drawing/2014/main" id="{D4F65439-79AD-0845-BA5E-5A6C1779A120}"/>
              </a:ext>
            </a:extLst>
          </p:cNvPr>
          <p:cNvGrpSpPr/>
          <p:nvPr/>
        </p:nvGrpSpPr>
        <p:grpSpPr>
          <a:xfrm>
            <a:off x="5899109" y="2175467"/>
            <a:ext cx="888520" cy="465419"/>
            <a:chOff x="5899109" y="2175467"/>
            <a:chExt cx="888520" cy="465419"/>
          </a:xfrm>
        </p:grpSpPr>
        <p:sp>
          <p:nvSpPr>
            <p:cNvPr id="66" name="Rectangle 65">
              <a:extLst>
                <a:ext uri="{FF2B5EF4-FFF2-40B4-BE49-F238E27FC236}">
                  <a16:creationId xmlns:a16="http://schemas.microsoft.com/office/drawing/2014/main" id="{320B1EAE-0236-E74A-94FF-21B4C312EB67}"/>
                </a:ext>
              </a:extLst>
            </p:cNvPr>
            <p:cNvSpPr/>
            <p:nvPr/>
          </p:nvSpPr>
          <p:spPr>
            <a:xfrm>
              <a:off x="6011989" y="2175467"/>
              <a:ext cx="556044" cy="46386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4" name="Picture 73">
              <a:extLst>
                <a:ext uri="{FF2B5EF4-FFF2-40B4-BE49-F238E27FC236}">
                  <a16:creationId xmlns:a16="http://schemas.microsoft.com/office/drawing/2014/main" id="{4FCCE8EE-7E7C-3D46-BB99-8B6598154FD5}"/>
                </a:ext>
              </a:extLst>
            </p:cNvPr>
            <p:cNvPicPr>
              <a:picLocks noChangeAspect="1"/>
            </p:cNvPicPr>
            <p:nvPr/>
          </p:nvPicPr>
          <p:blipFill>
            <a:blip r:embed="rId14"/>
            <a:stretch>
              <a:fillRect/>
            </a:stretch>
          </p:blipFill>
          <p:spPr>
            <a:xfrm>
              <a:off x="6010083" y="2367286"/>
              <a:ext cx="273600" cy="273600"/>
            </a:xfrm>
            <a:prstGeom prst="rect">
              <a:avLst/>
            </a:prstGeom>
          </p:spPr>
        </p:pic>
        <p:sp>
          <p:nvSpPr>
            <p:cNvPr id="67" name="TextBox 66">
              <a:extLst>
                <a:ext uri="{FF2B5EF4-FFF2-40B4-BE49-F238E27FC236}">
                  <a16:creationId xmlns:a16="http://schemas.microsoft.com/office/drawing/2014/main" id="{391202BD-73FD-484B-AFF9-5344F926142A}"/>
                </a:ext>
              </a:extLst>
            </p:cNvPr>
            <p:cNvSpPr txBox="1"/>
            <p:nvPr/>
          </p:nvSpPr>
          <p:spPr>
            <a:xfrm>
              <a:off x="5899109" y="2247022"/>
              <a:ext cx="888520" cy="276999"/>
            </a:xfrm>
            <a:prstGeom prst="rect">
              <a:avLst/>
            </a:prstGeom>
            <a:noFill/>
          </p:spPr>
          <p:txBody>
            <a:bodyPr wrap="square" rtlCol="0">
              <a:spAutoFit/>
            </a:bodyPr>
            <a:lstStyle/>
            <a:p>
              <a:pPr algn="ctr"/>
              <a:r>
                <a:rPr lang="en-US" sz="1200" b="1" dirty="0"/>
                <a:t>Model</a:t>
              </a:r>
              <a:endParaRPr lang="en-US" sz="1200" dirty="0"/>
            </a:p>
          </p:txBody>
        </p:sp>
      </p:grpSp>
      <p:sp>
        <p:nvSpPr>
          <p:cNvPr id="75" name="TextBox 74">
            <a:extLst>
              <a:ext uri="{FF2B5EF4-FFF2-40B4-BE49-F238E27FC236}">
                <a16:creationId xmlns:a16="http://schemas.microsoft.com/office/drawing/2014/main" id="{EB9625E6-5BE3-0647-A938-603AEBE0C220}"/>
              </a:ext>
            </a:extLst>
          </p:cNvPr>
          <p:cNvSpPr txBox="1"/>
          <p:nvPr/>
        </p:nvSpPr>
        <p:spPr>
          <a:xfrm>
            <a:off x="8468302" y="5553493"/>
            <a:ext cx="1229213" cy="369332"/>
          </a:xfrm>
          <a:prstGeom prst="rect">
            <a:avLst/>
          </a:prstGeom>
          <a:noFill/>
        </p:spPr>
        <p:txBody>
          <a:bodyPr wrap="square" rtlCol="0">
            <a:spAutoFit/>
          </a:bodyPr>
          <a:lstStyle/>
          <a:p>
            <a:r>
              <a:rPr lang="en-US" dirty="0"/>
              <a:t>Notebook</a:t>
            </a:r>
          </a:p>
        </p:txBody>
      </p:sp>
    </p:spTree>
    <p:extLst>
      <p:ext uri="{BB962C8B-B14F-4D97-AF65-F5344CB8AC3E}">
        <p14:creationId xmlns:p14="http://schemas.microsoft.com/office/powerpoint/2010/main" val="1995467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Rectangle 115">
            <a:extLst>
              <a:ext uri="{FF2B5EF4-FFF2-40B4-BE49-F238E27FC236}">
                <a16:creationId xmlns:a16="http://schemas.microsoft.com/office/drawing/2014/main" id="{48AB1892-29AC-D143-9B99-517E3A081721}"/>
              </a:ext>
            </a:extLst>
          </p:cNvPr>
          <p:cNvSpPr/>
          <p:nvPr/>
        </p:nvSpPr>
        <p:spPr>
          <a:xfrm>
            <a:off x="457200" y="1968500"/>
            <a:ext cx="11012273" cy="4800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A405AEF6-254A-2D4F-91BF-BF4DC292ED12}"/>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21F0E095-DE57-7C42-8A81-25C70BF2DB0D}"/>
              </a:ext>
            </a:extLst>
          </p:cNvPr>
          <p:cNvSpPr/>
          <p:nvPr/>
        </p:nvSpPr>
        <p:spPr>
          <a:xfrm>
            <a:off x="592379" y="595868"/>
            <a:ext cx="2605778" cy="369332"/>
          </a:xfrm>
          <a:prstGeom prst="rect">
            <a:avLst/>
          </a:prstGeom>
          <a:noFill/>
        </p:spPr>
        <p:txBody>
          <a:bodyPr wrap="none" lIns="91440" tIns="45720" rIns="91440" bIns="45720">
            <a:spAutoFit/>
          </a:bodyPr>
          <a:lstStyle/>
          <a:p>
            <a:pPr algn="ctr"/>
            <a:r>
              <a:rPr lang="en-US" dirty="0">
                <a:ln w="0"/>
                <a:effectLst>
                  <a:outerShdw blurRad="38100" dist="19050" dir="2700000" algn="tl" rotWithShape="0">
                    <a:schemeClr val="dk1">
                      <a:alpha val="40000"/>
                    </a:schemeClr>
                  </a:outerShdw>
                </a:effectLst>
              </a:rPr>
              <a:t>Deployment Architecture</a:t>
            </a:r>
            <a:r>
              <a:rPr lang="en-US" b="0" cap="none" spc="0" dirty="0">
                <a:ln w="0"/>
                <a:solidFill>
                  <a:schemeClr val="tx1"/>
                </a:solidFill>
                <a:effectLst>
                  <a:outerShdw blurRad="38100" dist="19050" dir="2700000" algn="tl" rotWithShape="0">
                    <a:schemeClr val="dk1">
                      <a:alpha val="40000"/>
                    </a:schemeClr>
                  </a:outerShdw>
                </a:effectLst>
              </a:rPr>
              <a:t> </a:t>
            </a:r>
          </a:p>
        </p:txBody>
      </p:sp>
      <p:pic>
        <p:nvPicPr>
          <p:cNvPr id="6" name="Picture 5">
            <a:extLst>
              <a:ext uri="{FF2B5EF4-FFF2-40B4-BE49-F238E27FC236}">
                <a16:creationId xmlns:a16="http://schemas.microsoft.com/office/drawing/2014/main" id="{036BA9E0-7945-7D48-A3C2-F5296DD278AC}"/>
              </a:ext>
            </a:extLst>
          </p:cNvPr>
          <p:cNvPicPr>
            <a:picLocks noChangeAspect="1"/>
          </p:cNvPicPr>
          <p:nvPr/>
        </p:nvPicPr>
        <p:blipFill>
          <a:blip r:embed="rId2"/>
          <a:stretch>
            <a:fillRect/>
          </a:stretch>
        </p:blipFill>
        <p:spPr>
          <a:xfrm>
            <a:off x="1258865" y="2242248"/>
            <a:ext cx="956821" cy="250078"/>
          </a:xfrm>
          <a:prstGeom prst="rect">
            <a:avLst/>
          </a:prstGeom>
        </p:spPr>
      </p:pic>
      <p:sp>
        <p:nvSpPr>
          <p:cNvPr id="7" name="Rectangle 6">
            <a:extLst>
              <a:ext uri="{FF2B5EF4-FFF2-40B4-BE49-F238E27FC236}">
                <a16:creationId xmlns:a16="http://schemas.microsoft.com/office/drawing/2014/main" id="{82AEAAA9-BD2F-AC4B-93EE-5D8AC4424784}"/>
              </a:ext>
            </a:extLst>
          </p:cNvPr>
          <p:cNvSpPr/>
          <p:nvPr/>
        </p:nvSpPr>
        <p:spPr>
          <a:xfrm>
            <a:off x="687290" y="2133077"/>
            <a:ext cx="2342367" cy="149651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54CDCBD-78F2-BE4F-A2CB-25CF95E26301}"/>
              </a:ext>
            </a:extLst>
          </p:cNvPr>
          <p:cNvPicPr>
            <a:picLocks noChangeAspect="1"/>
          </p:cNvPicPr>
          <p:nvPr/>
        </p:nvPicPr>
        <p:blipFill>
          <a:blip r:embed="rId3"/>
          <a:stretch>
            <a:fillRect/>
          </a:stretch>
        </p:blipFill>
        <p:spPr>
          <a:xfrm>
            <a:off x="738867" y="2145603"/>
            <a:ext cx="468421" cy="468421"/>
          </a:xfrm>
          <a:prstGeom prst="rect">
            <a:avLst/>
          </a:prstGeom>
        </p:spPr>
      </p:pic>
      <p:pic>
        <p:nvPicPr>
          <p:cNvPr id="9" name="Picture 8">
            <a:extLst>
              <a:ext uri="{FF2B5EF4-FFF2-40B4-BE49-F238E27FC236}">
                <a16:creationId xmlns:a16="http://schemas.microsoft.com/office/drawing/2014/main" id="{943E3927-B174-3A4F-89E7-161A2A348D2E}"/>
              </a:ext>
            </a:extLst>
          </p:cNvPr>
          <p:cNvPicPr>
            <a:picLocks noChangeAspect="1"/>
          </p:cNvPicPr>
          <p:nvPr/>
        </p:nvPicPr>
        <p:blipFill>
          <a:blip r:embed="rId4"/>
          <a:stretch>
            <a:fillRect/>
          </a:stretch>
        </p:blipFill>
        <p:spPr>
          <a:xfrm>
            <a:off x="1440986" y="2613786"/>
            <a:ext cx="653239" cy="653239"/>
          </a:xfrm>
          <a:prstGeom prst="rect">
            <a:avLst/>
          </a:prstGeom>
        </p:spPr>
      </p:pic>
      <p:sp>
        <p:nvSpPr>
          <p:cNvPr id="10" name="TextBox 9">
            <a:extLst>
              <a:ext uri="{FF2B5EF4-FFF2-40B4-BE49-F238E27FC236}">
                <a16:creationId xmlns:a16="http://schemas.microsoft.com/office/drawing/2014/main" id="{B612515C-2820-9843-8A59-8958456D35F0}"/>
              </a:ext>
            </a:extLst>
          </p:cNvPr>
          <p:cNvSpPr txBox="1"/>
          <p:nvPr/>
        </p:nvSpPr>
        <p:spPr>
          <a:xfrm>
            <a:off x="2033701" y="2755730"/>
            <a:ext cx="956821" cy="369332"/>
          </a:xfrm>
          <a:prstGeom prst="rect">
            <a:avLst/>
          </a:prstGeom>
          <a:noFill/>
        </p:spPr>
        <p:txBody>
          <a:bodyPr wrap="square" rtlCol="0">
            <a:spAutoFit/>
          </a:bodyPr>
          <a:lstStyle/>
          <a:p>
            <a:r>
              <a:rPr lang="en-US" dirty="0"/>
              <a:t>Branch</a:t>
            </a:r>
          </a:p>
        </p:txBody>
      </p:sp>
      <p:pic>
        <p:nvPicPr>
          <p:cNvPr id="12" name="Picture 11">
            <a:extLst>
              <a:ext uri="{FF2B5EF4-FFF2-40B4-BE49-F238E27FC236}">
                <a16:creationId xmlns:a16="http://schemas.microsoft.com/office/drawing/2014/main" id="{E2AF8E24-D69F-DD4F-A84D-93F4E34ED8BC}"/>
              </a:ext>
            </a:extLst>
          </p:cNvPr>
          <p:cNvPicPr>
            <a:picLocks noChangeAspect="1"/>
          </p:cNvPicPr>
          <p:nvPr/>
        </p:nvPicPr>
        <p:blipFill>
          <a:blip r:embed="rId5"/>
          <a:stretch>
            <a:fillRect/>
          </a:stretch>
        </p:blipFill>
        <p:spPr>
          <a:xfrm>
            <a:off x="1503292" y="5510787"/>
            <a:ext cx="559192" cy="559192"/>
          </a:xfrm>
          <a:prstGeom prst="rect">
            <a:avLst/>
          </a:prstGeom>
        </p:spPr>
      </p:pic>
      <p:sp>
        <p:nvSpPr>
          <p:cNvPr id="13" name="TextBox 12">
            <a:extLst>
              <a:ext uri="{FF2B5EF4-FFF2-40B4-BE49-F238E27FC236}">
                <a16:creationId xmlns:a16="http://schemas.microsoft.com/office/drawing/2014/main" id="{6C83AC32-2EB8-114B-94F2-9510A6009564}"/>
              </a:ext>
            </a:extLst>
          </p:cNvPr>
          <p:cNvSpPr txBox="1"/>
          <p:nvPr/>
        </p:nvSpPr>
        <p:spPr>
          <a:xfrm>
            <a:off x="586777" y="3637632"/>
            <a:ext cx="772600" cy="369332"/>
          </a:xfrm>
          <a:prstGeom prst="rect">
            <a:avLst/>
          </a:prstGeom>
          <a:noFill/>
        </p:spPr>
        <p:txBody>
          <a:bodyPr wrap="square" rtlCol="0">
            <a:spAutoFit/>
          </a:bodyPr>
          <a:lstStyle/>
          <a:p>
            <a:r>
              <a:rPr lang="en-US" dirty="0">
                <a:solidFill>
                  <a:schemeClr val="accent1">
                    <a:lumMod val="75000"/>
                  </a:schemeClr>
                </a:solidFill>
              </a:rPr>
              <a:t>SCM</a:t>
            </a:r>
          </a:p>
        </p:txBody>
      </p:sp>
      <p:cxnSp>
        <p:nvCxnSpPr>
          <p:cNvPr id="15" name="Straight Arrow Connector 14">
            <a:extLst>
              <a:ext uri="{FF2B5EF4-FFF2-40B4-BE49-F238E27FC236}">
                <a16:creationId xmlns:a16="http://schemas.microsoft.com/office/drawing/2014/main" id="{B468262C-3C48-E34B-84E1-92EB00288A50}"/>
              </a:ext>
            </a:extLst>
          </p:cNvPr>
          <p:cNvCxnSpPr>
            <a:cxnSpLocks/>
            <a:endCxn id="9" idx="2"/>
          </p:cNvCxnSpPr>
          <p:nvPr/>
        </p:nvCxnSpPr>
        <p:spPr>
          <a:xfrm flipV="1">
            <a:off x="1767606" y="3267025"/>
            <a:ext cx="0" cy="15607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ounded Rectangle 17">
            <a:extLst>
              <a:ext uri="{FF2B5EF4-FFF2-40B4-BE49-F238E27FC236}">
                <a16:creationId xmlns:a16="http://schemas.microsoft.com/office/drawing/2014/main" id="{6533032A-53D3-7C4D-840B-6236D042CAC9}"/>
              </a:ext>
            </a:extLst>
          </p:cNvPr>
          <p:cNvSpPr/>
          <p:nvPr/>
        </p:nvSpPr>
        <p:spPr>
          <a:xfrm>
            <a:off x="1920967" y="4087897"/>
            <a:ext cx="394693" cy="19285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1</a:t>
            </a:r>
          </a:p>
        </p:txBody>
      </p:sp>
      <p:sp>
        <p:nvSpPr>
          <p:cNvPr id="19" name="TextBox 18">
            <a:extLst>
              <a:ext uri="{FF2B5EF4-FFF2-40B4-BE49-F238E27FC236}">
                <a16:creationId xmlns:a16="http://schemas.microsoft.com/office/drawing/2014/main" id="{A3EE4821-1142-F046-8DE4-911F5C7FD831}"/>
              </a:ext>
            </a:extLst>
          </p:cNvPr>
          <p:cNvSpPr txBox="1"/>
          <p:nvPr/>
        </p:nvSpPr>
        <p:spPr>
          <a:xfrm>
            <a:off x="1792705" y="4310961"/>
            <a:ext cx="719406" cy="276999"/>
          </a:xfrm>
          <a:prstGeom prst="rect">
            <a:avLst/>
          </a:prstGeom>
          <a:noFill/>
        </p:spPr>
        <p:txBody>
          <a:bodyPr wrap="square" rtlCol="0">
            <a:spAutoFit/>
          </a:bodyPr>
          <a:lstStyle/>
          <a:p>
            <a:r>
              <a:rPr lang="en-US" sz="1200" dirty="0"/>
              <a:t>Commit</a:t>
            </a:r>
          </a:p>
        </p:txBody>
      </p:sp>
      <p:pic>
        <p:nvPicPr>
          <p:cNvPr id="21" name="Picture 20">
            <a:extLst>
              <a:ext uri="{FF2B5EF4-FFF2-40B4-BE49-F238E27FC236}">
                <a16:creationId xmlns:a16="http://schemas.microsoft.com/office/drawing/2014/main" id="{3906925F-5BAB-084C-BD1C-D25D7B47EE80}"/>
              </a:ext>
            </a:extLst>
          </p:cNvPr>
          <p:cNvPicPr>
            <a:picLocks noChangeAspect="1"/>
          </p:cNvPicPr>
          <p:nvPr/>
        </p:nvPicPr>
        <p:blipFill>
          <a:blip r:embed="rId6"/>
          <a:stretch>
            <a:fillRect/>
          </a:stretch>
        </p:blipFill>
        <p:spPr>
          <a:xfrm>
            <a:off x="3783353" y="2171599"/>
            <a:ext cx="1143261" cy="357937"/>
          </a:xfrm>
          <a:prstGeom prst="rect">
            <a:avLst/>
          </a:prstGeom>
        </p:spPr>
      </p:pic>
      <p:sp>
        <p:nvSpPr>
          <p:cNvPr id="22" name="Rectangle 21">
            <a:extLst>
              <a:ext uri="{FF2B5EF4-FFF2-40B4-BE49-F238E27FC236}">
                <a16:creationId xmlns:a16="http://schemas.microsoft.com/office/drawing/2014/main" id="{D37E3C9A-E242-5E46-BCAF-853619325E2E}"/>
              </a:ext>
            </a:extLst>
          </p:cNvPr>
          <p:cNvSpPr/>
          <p:nvPr/>
        </p:nvSpPr>
        <p:spPr>
          <a:xfrm>
            <a:off x="3356276" y="2133077"/>
            <a:ext cx="3033637" cy="149651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05C51DF-2072-3B43-B925-4050DF919E4E}"/>
              </a:ext>
            </a:extLst>
          </p:cNvPr>
          <p:cNvSpPr/>
          <p:nvPr/>
        </p:nvSpPr>
        <p:spPr>
          <a:xfrm>
            <a:off x="3690144" y="2549348"/>
            <a:ext cx="2521124" cy="46938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ED5C5904-7283-BB46-8185-844DCE76F3C7}"/>
              </a:ext>
            </a:extLst>
          </p:cNvPr>
          <p:cNvSpPr/>
          <p:nvPr/>
        </p:nvSpPr>
        <p:spPr>
          <a:xfrm>
            <a:off x="3690143" y="3192658"/>
            <a:ext cx="2521123" cy="40156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38CCF105-FE53-0D41-BF18-7F59ED76828B}"/>
              </a:ext>
            </a:extLst>
          </p:cNvPr>
          <p:cNvSpPr txBox="1"/>
          <p:nvPr/>
        </p:nvSpPr>
        <p:spPr>
          <a:xfrm>
            <a:off x="3783352" y="2540795"/>
            <a:ext cx="1694241" cy="276999"/>
          </a:xfrm>
          <a:prstGeom prst="rect">
            <a:avLst/>
          </a:prstGeom>
          <a:noFill/>
        </p:spPr>
        <p:txBody>
          <a:bodyPr wrap="square" rtlCol="0">
            <a:spAutoFit/>
          </a:bodyPr>
          <a:lstStyle/>
          <a:p>
            <a:r>
              <a:rPr lang="en-US" sz="1200" dirty="0"/>
              <a:t>Angular Component Job</a:t>
            </a:r>
          </a:p>
        </p:txBody>
      </p:sp>
      <p:sp>
        <p:nvSpPr>
          <p:cNvPr id="27" name="TextBox 26">
            <a:extLst>
              <a:ext uri="{FF2B5EF4-FFF2-40B4-BE49-F238E27FC236}">
                <a16:creationId xmlns:a16="http://schemas.microsoft.com/office/drawing/2014/main" id="{B2FD187E-C1C1-004E-B837-E510C81A6342}"/>
              </a:ext>
            </a:extLst>
          </p:cNvPr>
          <p:cNvSpPr txBox="1"/>
          <p:nvPr/>
        </p:nvSpPr>
        <p:spPr>
          <a:xfrm>
            <a:off x="3800035" y="3117539"/>
            <a:ext cx="1612655" cy="276999"/>
          </a:xfrm>
          <a:prstGeom prst="rect">
            <a:avLst/>
          </a:prstGeom>
          <a:noFill/>
        </p:spPr>
        <p:txBody>
          <a:bodyPr wrap="square" rtlCol="0">
            <a:spAutoFit/>
          </a:bodyPr>
          <a:lstStyle/>
          <a:p>
            <a:r>
              <a:rPr lang="en-US" sz="1200" dirty="0"/>
              <a:t>Node Component Job</a:t>
            </a:r>
          </a:p>
        </p:txBody>
      </p:sp>
      <p:sp>
        <p:nvSpPr>
          <p:cNvPr id="28" name="Rectangle 27">
            <a:extLst>
              <a:ext uri="{FF2B5EF4-FFF2-40B4-BE49-F238E27FC236}">
                <a16:creationId xmlns:a16="http://schemas.microsoft.com/office/drawing/2014/main" id="{80CF7FE1-5A5B-E44E-89B5-A26F0431B973}"/>
              </a:ext>
            </a:extLst>
          </p:cNvPr>
          <p:cNvSpPr/>
          <p:nvPr/>
        </p:nvSpPr>
        <p:spPr>
          <a:xfrm>
            <a:off x="3727721" y="2816543"/>
            <a:ext cx="704851" cy="1715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rPr>
              <a:t>Run Tests</a:t>
            </a:r>
          </a:p>
        </p:txBody>
      </p:sp>
      <p:sp>
        <p:nvSpPr>
          <p:cNvPr id="29" name="Rectangle 28">
            <a:extLst>
              <a:ext uri="{FF2B5EF4-FFF2-40B4-BE49-F238E27FC236}">
                <a16:creationId xmlns:a16="http://schemas.microsoft.com/office/drawing/2014/main" id="{D0970F57-EF22-D645-B379-F74F2AD1EC41}"/>
              </a:ext>
            </a:extLst>
          </p:cNvPr>
          <p:cNvSpPr/>
          <p:nvPr/>
        </p:nvSpPr>
        <p:spPr>
          <a:xfrm>
            <a:off x="4536880" y="2816543"/>
            <a:ext cx="704851" cy="1715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rPr>
              <a:t>Build</a:t>
            </a:r>
          </a:p>
        </p:txBody>
      </p:sp>
      <p:sp>
        <p:nvSpPr>
          <p:cNvPr id="30" name="Rectangle 29">
            <a:extLst>
              <a:ext uri="{FF2B5EF4-FFF2-40B4-BE49-F238E27FC236}">
                <a16:creationId xmlns:a16="http://schemas.microsoft.com/office/drawing/2014/main" id="{C9FDB685-51B6-1F48-B225-E4A03F227989}"/>
              </a:ext>
            </a:extLst>
          </p:cNvPr>
          <p:cNvSpPr/>
          <p:nvPr/>
        </p:nvSpPr>
        <p:spPr>
          <a:xfrm>
            <a:off x="5371603" y="2816543"/>
            <a:ext cx="704851" cy="1715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rPr>
              <a:t>Deploy</a:t>
            </a:r>
          </a:p>
        </p:txBody>
      </p:sp>
      <p:cxnSp>
        <p:nvCxnSpPr>
          <p:cNvPr id="33" name="Straight Arrow Connector 32">
            <a:extLst>
              <a:ext uri="{FF2B5EF4-FFF2-40B4-BE49-F238E27FC236}">
                <a16:creationId xmlns:a16="http://schemas.microsoft.com/office/drawing/2014/main" id="{AC58B0DF-790D-E149-8B0E-EFAB713E9CA4}"/>
              </a:ext>
            </a:extLst>
          </p:cNvPr>
          <p:cNvCxnSpPr>
            <a:cxnSpLocks/>
            <a:stCxn id="28" idx="3"/>
            <a:endCxn id="29" idx="1"/>
          </p:cNvCxnSpPr>
          <p:nvPr/>
        </p:nvCxnSpPr>
        <p:spPr>
          <a:xfrm>
            <a:off x="4432572" y="2902322"/>
            <a:ext cx="1043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95A6D76F-ABB0-764B-983C-73194F31E27C}"/>
              </a:ext>
            </a:extLst>
          </p:cNvPr>
          <p:cNvCxnSpPr>
            <a:cxnSpLocks/>
            <a:stCxn id="29" idx="3"/>
            <a:endCxn id="30" idx="1"/>
          </p:cNvCxnSpPr>
          <p:nvPr/>
        </p:nvCxnSpPr>
        <p:spPr>
          <a:xfrm>
            <a:off x="5241731" y="2902322"/>
            <a:ext cx="1298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ED55C5D6-4819-D84F-BFF1-58519652903F}"/>
              </a:ext>
            </a:extLst>
          </p:cNvPr>
          <p:cNvSpPr/>
          <p:nvPr/>
        </p:nvSpPr>
        <p:spPr>
          <a:xfrm>
            <a:off x="3727721" y="3372610"/>
            <a:ext cx="704851" cy="1715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rPr>
              <a:t>Run Tests</a:t>
            </a:r>
          </a:p>
        </p:txBody>
      </p:sp>
      <p:sp>
        <p:nvSpPr>
          <p:cNvPr id="37" name="Rectangle 36">
            <a:extLst>
              <a:ext uri="{FF2B5EF4-FFF2-40B4-BE49-F238E27FC236}">
                <a16:creationId xmlns:a16="http://schemas.microsoft.com/office/drawing/2014/main" id="{837D73C4-2D49-2849-8BC7-3903A5423ED4}"/>
              </a:ext>
            </a:extLst>
          </p:cNvPr>
          <p:cNvSpPr/>
          <p:nvPr/>
        </p:nvSpPr>
        <p:spPr>
          <a:xfrm>
            <a:off x="4536880" y="3372610"/>
            <a:ext cx="704851" cy="1715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rPr>
              <a:t>Build</a:t>
            </a:r>
          </a:p>
        </p:txBody>
      </p:sp>
      <p:sp>
        <p:nvSpPr>
          <p:cNvPr id="38" name="Rectangle 37">
            <a:extLst>
              <a:ext uri="{FF2B5EF4-FFF2-40B4-BE49-F238E27FC236}">
                <a16:creationId xmlns:a16="http://schemas.microsoft.com/office/drawing/2014/main" id="{4B2387E0-9611-194C-A4E4-05CE89DBF1C2}"/>
              </a:ext>
            </a:extLst>
          </p:cNvPr>
          <p:cNvSpPr/>
          <p:nvPr/>
        </p:nvSpPr>
        <p:spPr>
          <a:xfrm>
            <a:off x="5371603" y="3372610"/>
            <a:ext cx="704851" cy="1715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rPr>
              <a:t>Deploy</a:t>
            </a:r>
          </a:p>
        </p:txBody>
      </p:sp>
      <p:cxnSp>
        <p:nvCxnSpPr>
          <p:cNvPr id="39" name="Straight Arrow Connector 38">
            <a:extLst>
              <a:ext uri="{FF2B5EF4-FFF2-40B4-BE49-F238E27FC236}">
                <a16:creationId xmlns:a16="http://schemas.microsoft.com/office/drawing/2014/main" id="{16D20DF4-4F37-C64D-B94B-5BDBF458112E}"/>
              </a:ext>
            </a:extLst>
          </p:cNvPr>
          <p:cNvCxnSpPr>
            <a:cxnSpLocks/>
            <a:stCxn id="36" idx="3"/>
            <a:endCxn id="37" idx="1"/>
          </p:cNvCxnSpPr>
          <p:nvPr/>
        </p:nvCxnSpPr>
        <p:spPr>
          <a:xfrm>
            <a:off x="4432572" y="3458389"/>
            <a:ext cx="1043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8725FFF-A8C7-0742-B309-9BEC77E4B8FF}"/>
              </a:ext>
            </a:extLst>
          </p:cNvPr>
          <p:cNvCxnSpPr>
            <a:cxnSpLocks/>
            <a:stCxn id="37" idx="3"/>
            <a:endCxn id="38" idx="1"/>
          </p:cNvCxnSpPr>
          <p:nvPr/>
        </p:nvCxnSpPr>
        <p:spPr>
          <a:xfrm>
            <a:off x="5241731" y="3458389"/>
            <a:ext cx="12987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a:extLst>
              <a:ext uri="{FF2B5EF4-FFF2-40B4-BE49-F238E27FC236}">
                <a16:creationId xmlns:a16="http://schemas.microsoft.com/office/drawing/2014/main" id="{A1272EAB-3AB3-E947-9BCF-95086F6E2AEC}"/>
              </a:ext>
            </a:extLst>
          </p:cNvPr>
          <p:cNvCxnSpPr>
            <a:cxnSpLocks/>
            <a:endCxn id="23" idx="1"/>
          </p:cNvCxnSpPr>
          <p:nvPr/>
        </p:nvCxnSpPr>
        <p:spPr>
          <a:xfrm flipV="1">
            <a:off x="2775855" y="2784040"/>
            <a:ext cx="914289" cy="11828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Elbow Connector 45">
            <a:extLst>
              <a:ext uri="{FF2B5EF4-FFF2-40B4-BE49-F238E27FC236}">
                <a16:creationId xmlns:a16="http://schemas.microsoft.com/office/drawing/2014/main" id="{468FA128-20B7-0C4D-B848-C03C9677F701}"/>
              </a:ext>
            </a:extLst>
          </p:cNvPr>
          <p:cNvCxnSpPr>
            <a:cxnSpLocks/>
            <a:endCxn id="24" idx="1"/>
          </p:cNvCxnSpPr>
          <p:nvPr/>
        </p:nvCxnSpPr>
        <p:spPr>
          <a:xfrm>
            <a:off x="2775855" y="2988100"/>
            <a:ext cx="914288" cy="40534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51FC269F-FA3F-AE48-B06B-22F6A5C310D2}"/>
              </a:ext>
            </a:extLst>
          </p:cNvPr>
          <p:cNvSpPr/>
          <p:nvPr/>
        </p:nvSpPr>
        <p:spPr>
          <a:xfrm>
            <a:off x="2986113" y="3458388"/>
            <a:ext cx="394693" cy="19285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2</a:t>
            </a:r>
          </a:p>
        </p:txBody>
      </p:sp>
      <p:sp>
        <p:nvSpPr>
          <p:cNvPr id="48" name="TextBox 47">
            <a:extLst>
              <a:ext uri="{FF2B5EF4-FFF2-40B4-BE49-F238E27FC236}">
                <a16:creationId xmlns:a16="http://schemas.microsoft.com/office/drawing/2014/main" id="{DA2C4885-2BFB-7948-BE23-FF04764C333B}"/>
              </a:ext>
            </a:extLst>
          </p:cNvPr>
          <p:cNvSpPr txBox="1"/>
          <p:nvPr/>
        </p:nvSpPr>
        <p:spPr>
          <a:xfrm>
            <a:off x="2867205" y="3715367"/>
            <a:ext cx="719406" cy="276999"/>
          </a:xfrm>
          <a:prstGeom prst="rect">
            <a:avLst/>
          </a:prstGeom>
          <a:noFill/>
        </p:spPr>
        <p:txBody>
          <a:bodyPr wrap="square" rtlCol="0">
            <a:spAutoFit/>
          </a:bodyPr>
          <a:lstStyle/>
          <a:p>
            <a:r>
              <a:rPr lang="en-US" sz="1200" dirty="0"/>
              <a:t>Trigger</a:t>
            </a:r>
          </a:p>
        </p:txBody>
      </p:sp>
      <p:sp>
        <p:nvSpPr>
          <p:cNvPr id="50" name="Rectangle 49">
            <a:extLst>
              <a:ext uri="{FF2B5EF4-FFF2-40B4-BE49-F238E27FC236}">
                <a16:creationId xmlns:a16="http://schemas.microsoft.com/office/drawing/2014/main" id="{17B789B2-D615-F844-8181-4782DA88D614}"/>
              </a:ext>
            </a:extLst>
          </p:cNvPr>
          <p:cNvSpPr/>
          <p:nvPr/>
        </p:nvSpPr>
        <p:spPr>
          <a:xfrm>
            <a:off x="1179727" y="4827814"/>
            <a:ext cx="1210139" cy="4136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50">
            <a:extLst>
              <a:ext uri="{FF2B5EF4-FFF2-40B4-BE49-F238E27FC236}">
                <a16:creationId xmlns:a16="http://schemas.microsoft.com/office/drawing/2014/main" id="{C5FD9D6D-9B78-8542-B37B-DC6A2E693294}"/>
              </a:ext>
            </a:extLst>
          </p:cNvPr>
          <p:cNvPicPr>
            <a:picLocks noChangeAspect="1"/>
          </p:cNvPicPr>
          <p:nvPr/>
        </p:nvPicPr>
        <p:blipFill>
          <a:blip r:embed="rId7"/>
          <a:stretch>
            <a:fillRect/>
          </a:stretch>
        </p:blipFill>
        <p:spPr>
          <a:xfrm>
            <a:off x="1209378" y="4855974"/>
            <a:ext cx="357336" cy="357336"/>
          </a:xfrm>
          <a:prstGeom prst="rect">
            <a:avLst/>
          </a:prstGeom>
        </p:spPr>
      </p:pic>
      <p:sp>
        <p:nvSpPr>
          <p:cNvPr id="52" name="TextBox 51">
            <a:extLst>
              <a:ext uri="{FF2B5EF4-FFF2-40B4-BE49-F238E27FC236}">
                <a16:creationId xmlns:a16="http://schemas.microsoft.com/office/drawing/2014/main" id="{47BC2B5B-BFDA-F244-9CE2-700D6D84D70D}"/>
              </a:ext>
            </a:extLst>
          </p:cNvPr>
          <p:cNvSpPr txBox="1"/>
          <p:nvPr/>
        </p:nvSpPr>
        <p:spPr>
          <a:xfrm>
            <a:off x="1559603" y="4845088"/>
            <a:ext cx="830264" cy="400110"/>
          </a:xfrm>
          <a:prstGeom prst="rect">
            <a:avLst/>
          </a:prstGeom>
          <a:noFill/>
        </p:spPr>
        <p:txBody>
          <a:bodyPr wrap="square" rtlCol="0">
            <a:spAutoFit/>
          </a:bodyPr>
          <a:lstStyle/>
          <a:p>
            <a:r>
              <a:rPr lang="en-US" sz="1000" dirty="0"/>
              <a:t>Visual Studio Code</a:t>
            </a:r>
          </a:p>
        </p:txBody>
      </p:sp>
      <p:cxnSp>
        <p:nvCxnSpPr>
          <p:cNvPr id="54" name="Straight Arrow Connector 53">
            <a:extLst>
              <a:ext uri="{FF2B5EF4-FFF2-40B4-BE49-F238E27FC236}">
                <a16:creationId xmlns:a16="http://schemas.microsoft.com/office/drawing/2014/main" id="{C61062D6-4666-0D45-B0D6-70255134C99A}"/>
              </a:ext>
            </a:extLst>
          </p:cNvPr>
          <p:cNvCxnSpPr>
            <a:cxnSpLocks/>
          </p:cNvCxnSpPr>
          <p:nvPr/>
        </p:nvCxnSpPr>
        <p:spPr>
          <a:xfrm flipV="1">
            <a:off x="1761116" y="5241471"/>
            <a:ext cx="1909" cy="2693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336256C2-DCA0-8B47-B846-13762C912D9C}"/>
              </a:ext>
            </a:extLst>
          </p:cNvPr>
          <p:cNvSpPr/>
          <p:nvPr/>
        </p:nvSpPr>
        <p:spPr>
          <a:xfrm>
            <a:off x="6821158" y="2119418"/>
            <a:ext cx="4387056" cy="454808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a:r>
              <a:rPr lang="en-US" sz="1200" dirty="0">
                <a:solidFill>
                  <a:sysClr val="windowText" lastClr="000000"/>
                </a:solidFill>
              </a:rPr>
              <a:t>AWS Cloud</a:t>
            </a:r>
          </a:p>
        </p:txBody>
      </p:sp>
      <p:pic>
        <p:nvPicPr>
          <p:cNvPr id="59" name="Graphic 58">
            <a:extLst>
              <a:ext uri="{FF2B5EF4-FFF2-40B4-BE49-F238E27FC236}">
                <a16:creationId xmlns:a16="http://schemas.microsoft.com/office/drawing/2014/main" id="{FE461F44-070E-4A48-B227-D11C979E3A9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821158" y="2119418"/>
            <a:ext cx="330200" cy="330200"/>
          </a:xfrm>
          <a:prstGeom prst="rect">
            <a:avLst/>
          </a:prstGeom>
        </p:spPr>
      </p:pic>
      <p:pic>
        <p:nvPicPr>
          <p:cNvPr id="61" name="Graphic 60">
            <a:extLst>
              <a:ext uri="{FF2B5EF4-FFF2-40B4-BE49-F238E27FC236}">
                <a16:creationId xmlns:a16="http://schemas.microsoft.com/office/drawing/2014/main" id="{0695E057-E8D6-C94C-8B6B-B0F8D439DC04}"/>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634248" y="2549348"/>
            <a:ext cx="589825" cy="589825"/>
          </a:xfrm>
          <a:prstGeom prst="rect">
            <a:avLst/>
          </a:prstGeom>
        </p:spPr>
      </p:pic>
      <p:sp>
        <p:nvSpPr>
          <p:cNvPr id="62" name="TextBox 61">
            <a:extLst>
              <a:ext uri="{FF2B5EF4-FFF2-40B4-BE49-F238E27FC236}">
                <a16:creationId xmlns:a16="http://schemas.microsoft.com/office/drawing/2014/main" id="{0CEB2D69-DAC8-AE4A-8066-BEC69AA1BE7A}"/>
              </a:ext>
            </a:extLst>
          </p:cNvPr>
          <p:cNvSpPr txBox="1"/>
          <p:nvPr/>
        </p:nvSpPr>
        <p:spPr>
          <a:xfrm>
            <a:off x="7129679" y="3140854"/>
            <a:ext cx="2209635" cy="400110"/>
          </a:xfrm>
          <a:prstGeom prst="rect">
            <a:avLst/>
          </a:prstGeom>
          <a:noFill/>
        </p:spPr>
        <p:txBody>
          <a:bodyPr wrap="square" rtlCol="0">
            <a:spAutoFit/>
          </a:bodyPr>
          <a:lstStyle/>
          <a:p>
            <a:r>
              <a:rPr lang="en-US" sz="1000" dirty="0"/>
              <a:t>Angular Component S3 Bucket </a:t>
            </a:r>
          </a:p>
          <a:p>
            <a:r>
              <a:rPr lang="en-US" sz="1000" dirty="0"/>
              <a:t>(Hosted as a Static Website)</a:t>
            </a:r>
          </a:p>
        </p:txBody>
      </p:sp>
      <p:pic>
        <p:nvPicPr>
          <p:cNvPr id="63" name="Graphic 62">
            <a:extLst>
              <a:ext uri="{FF2B5EF4-FFF2-40B4-BE49-F238E27FC236}">
                <a16:creationId xmlns:a16="http://schemas.microsoft.com/office/drawing/2014/main" id="{66C4D71E-6E55-BC4B-9FA4-D18510B5142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474526" y="2521918"/>
            <a:ext cx="589825" cy="589825"/>
          </a:xfrm>
          <a:prstGeom prst="rect">
            <a:avLst/>
          </a:prstGeom>
        </p:spPr>
      </p:pic>
      <p:sp>
        <p:nvSpPr>
          <p:cNvPr id="64" name="TextBox 63">
            <a:extLst>
              <a:ext uri="{FF2B5EF4-FFF2-40B4-BE49-F238E27FC236}">
                <a16:creationId xmlns:a16="http://schemas.microsoft.com/office/drawing/2014/main" id="{03D45ED3-7D83-0043-B96C-22856D1C256B}"/>
              </a:ext>
            </a:extLst>
          </p:cNvPr>
          <p:cNvSpPr txBox="1"/>
          <p:nvPr/>
        </p:nvSpPr>
        <p:spPr>
          <a:xfrm>
            <a:off x="8968171" y="3090109"/>
            <a:ext cx="2209635" cy="400110"/>
          </a:xfrm>
          <a:prstGeom prst="rect">
            <a:avLst/>
          </a:prstGeom>
          <a:noFill/>
        </p:spPr>
        <p:txBody>
          <a:bodyPr wrap="square" rtlCol="0">
            <a:spAutoFit/>
          </a:bodyPr>
          <a:lstStyle/>
          <a:p>
            <a:r>
              <a:rPr lang="en-US" sz="1000" dirty="0"/>
              <a:t>Node Component S3 Bucket </a:t>
            </a:r>
          </a:p>
          <a:p>
            <a:r>
              <a:rPr lang="en-US" sz="1000" dirty="0"/>
              <a:t>(Private S3 repository bucket)</a:t>
            </a:r>
          </a:p>
        </p:txBody>
      </p:sp>
      <p:cxnSp>
        <p:nvCxnSpPr>
          <p:cNvPr id="66" name="Elbow Connector 65">
            <a:extLst>
              <a:ext uri="{FF2B5EF4-FFF2-40B4-BE49-F238E27FC236}">
                <a16:creationId xmlns:a16="http://schemas.microsoft.com/office/drawing/2014/main" id="{E99E8451-D6B0-E740-81EB-FD74F2A16ACB}"/>
              </a:ext>
            </a:extLst>
          </p:cNvPr>
          <p:cNvCxnSpPr>
            <a:cxnSpLocks/>
            <a:stCxn id="24" idx="3"/>
            <a:endCxn id="64" idx="2"/>
          </p:cNvCxnSpPr>
          <p:nvPr/>
        </p:nvCxnSpPr>
        <p:spPr>
          <a:xfrm>
            <a:off x="6211266" y="3393441"/>
            <a:ext cx="3861723" cy="96778"/>
          </a:xfrm>
          <a:prstGeom prst="bentConnector4">
            <a:avLst>
              <a:gd name="adj1" fmla="val 10889"/>
              <a:gd name="adj2" fmla="val 51618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Elbow Connector 68">
            <a:extLst>
              <a:ext uri="{FF2B5EF4-FFF2-40B4-BE49-F238E27FC236}">
                <a16:creationId xmlns:a16="http://schemas.microsoft.com/office/drawing/2014/main" id="{6848D3C9-1C7C-7C4A-9BC0-45DAC64A4301}"/>
              </a:ext>
            </a:extLst>
          </p:cNvPr>
          <p:cNvCxnSpPr>
            <a:cxnSpLocks/>
            <a:stCxn id="23" idx="3"/>
            <a:endCxn id="62" idx="2"/>
          </p:cNvCxnSpPr>
          <p:nvPr/>
        </p:nvCxnSpPr>
        <p:spPr>
          <a:xfrm>
            <a:off x="6211268" y="2784040"/>
            <a:ext cx="2023229" cy="756924"/>
          </a:xfrm>
          <a:prstGeom prst="bentConnector4">
            <a:avLst>
              <a:gd name="adj1" fmla="val 38390"/>
              <a:gd name="adj2" fmla="val 13020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Rounded Rectangle 72">
            <a:extLst>
              <a:ext uri="{FF2B5EF4-FFF2-40B4-BE49-F238E27FC236}">
                <a16:creationId xmlns:a16="http://schemas.microsoft.com/office/drawing/2014/main" id="{9444591D-94C3-8840-A641-3E4E227F7B99}"/>
              </a:ext>
            </a:extLst>
          </p:cNvPr>
          <p:cNvSpPr/>
          <p:nvPr/>
        </p:nvSpPr>
        <p:spPr>
          <a:xfrm>
            <a:off x="6412232" y="2926813"/>
            <a:ext cx="394693" cy="19285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3</a:t>
            </a:r>
          </a:p>
        </p:txBody>
      </p:sp>
      <p:sp>
        <p:nvSpPr>
          <p:cNvPr id="74" name="TextBox 73">
            <a:extLst>
              <a:ext uri="{FF2B5EF4-FFF2-40B4-BE49-F238E27FC236}">
                <a16:creationId xmlns:a16="http://schemas.microsoft.com/office/drawing/2014/main" id="{03F62E38-0E9E-5F45-BE8F-8F3B588DC3C2}"/>
              </a:ext>
            </a:extLst>
          </p:cNvPr>
          <p:cNvSpPr txBox="1"/>
          <p:nvPr/>
        </p:nvSpPr>
        <p:spPr>
          <a:xfrm>
            <a:off x="6298898" y="3085984"/>
            <a:ext cx="719406" cy="276999"/>
          </a:xfrm>
          <a:prstGeom prst="rect">
            <a:avLst/>
          </a:prstGeom>
          <a:noFill/>
        </p:spPr>
        <p:txBody>
          <a:bodyPr wrap="square" rtlCol="0">
            <a:spAutoFit/>
          </a:bodyPr>
          <a:lstStyle/>
          <a:p>
            <a:r>
              <a:rPr lang="en-US" sz="1200" dirty="0"/>
              <a:t>Deploy</a:t>
            </a:r>
          </a:p>
        </p:txBody>
      </p:sp>
      <p:sp>
        <p:nvSpPr>
          <p:cNvPr id="76" name="Rectangle 75">
            <a:extLst>
              <a:ext uri="{FF2B5EF4-FFF2-40B4-BE49-F238E27FC236}">
                <a16:creationId xmlns:a16="http://schemas.microsoft.com/office/drawing/2014/main" id="{629EE3C7-AC1F-CC48-AA41-B945455AE53E}"/>
              </a:ext>
            </a:extLst>
          </p:cNvPr>
          <p:cNvSpPr/>
          <p:nvPr/>
        </p:nvSpPr>
        <p:spPr>
          <a:xfrm>
            <a:off x="6925097" y="4787397"/>
            <a:ext cx="4164499" cy="1771246"/>
          </a:xfrm>
          <a:prstGeom prst="rect">
            <a:avLst/>
          </a:pr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a:r>
              <a:rPr lang="en-US" sz="1200" dirty="0">
                <a:ln w="0"/>
                <a:solidFill>
                  <a:schemeClr val="accent5"/>
                </a:solidFill>
              </a:rPr>
              <a:t>VPC</a:t>
            </a:r>
          </a:p>
        </p:txBody>
      </p:sp>
      <p:pic>
        <p:nvPicPr>
          <p:cNvPr id="77" name="Graphic 76">
            <a:extLst>
              <a:ext uri="{FF2B5EF4-FFF2-40B4-BE49-F238E27FC236}">
                <a16:creationId xmlns:a16="http://schemas.microsoft.com/office/drawing/2014/main" id="{B95F27F9-E9E4-C248-B94D-BFD738276BBD}"/>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6925098" y="4787397"/>
            <a:ext cx="330200" cy="330200"/>
          </a:xfrm>
          <a:prstGeom prst="rect">
            <a:avLst/>
          </a:prstGeom>
        </p:spPr>
      </p:pic>
      <p:sp>
        <p:nvSpPr>
          <p:cNvPr id="78" name="Rectangle 77">
            <a:extLst>
              <a:ext uri="{FF2B5EF4-FFF2-40B4-BE49-F238E27FC236}">
                <a16:creationId xmlns:a16="http://schemas.microsoft.com/office/drawing/2014/main" id="{24126E57-797E-FE42-99A8-C67CC4E10A0A}"/>
              </a:ext>
            </a:extLst>
          </p:cNvPr>
          <p:cNvSpPr/>
          <p:nvPr/>
        </p:nvSpPr>
        <p:spPr>
          <a:xfrm>
            <a:off x="7255298" y="5115824"/>
            <a:ext cx="3632786" cy="1316388"/>
          </a:xfrm>
          <a:prstGeom prst="rect">
            <a:avLst/>
          </a:prstGeom>
          <a:solidFill>
            <a:srgbClr val="007CBC">
              <a:alpha val="9804"/>
            </a:srgbClr>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38328" tIns="45720" rIns="91440" bIns="45720" numCol="1" spcCol="0" rtlCol="0" fromWordArt="0" anchor="t" anchorCtr="0" forceAA="0" compatLnSpc="1">
            <a:prstTxWarp prst="textNoShape">
              <a:avLst/>
            </a:prstTxWarp>
            <a:noAutofit/>
          </a:bodyPr>
          <a:lstStyle/>
          <a:p>
            <a:pPr algn="l"/>
            <a:r>
              <a:rPr lang="en-US" sz="1200" dirty="0">
                <a:solidFill>
                  <a:schemeClr val="accent3"/>
                </a:solidFill>
              </a:rPr>
              <a:t>Private subnet</a:t>
            </a:r>
          </a:p>
        </p:txBody>
      </p:sp>
      <p:pic>
        <p:nvPicPr>
          <p:cNvPr id="79" name="Graphic 78">
            <a:extLst>
              <a:ext uri="{FF2B5EF4-FFF2-40B4-BE49-F238E27FC236}">
                <a16:creationId xmlns:a16="http://schemas.microsoft.com/office/drawing/2014/main" id="{DF2E72E4-EA52-3249-BFD4-52E483E7A2D3}"/>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7255298" y="5113465"/>
            <a:ext cx="274320" cy="274320"/>
          </a:xfrm>
          <a:prstGeom prst="rect">
            <a:avLst/>
          </a:prstGeom>
        </p:spPr>
      </p:pic>
      <p:pic>
        <p:nvPicPr>
          <p:cNvPr id="80" name="Graphic 79">
            <a:extLst>
              <a:ext uri="{FF2B5EF4-FFF2-40B4-BE49-F238E27FC236}">
                <a16:creationId xmlns:a16="http://schemas.microsoft.com/office/drawing/2014/main" id="{97A68459-3D89-7C40-A3E0-45E72FA85DF1}"/>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7557836" y="5357357"/>
            <a:ext cx="308657" cy="308657"/>
          </a:xfrm>
          <a:prstGeom prst="rect">
            <a:avLst/>
          </a:prstGeom>
        </p:spPr>
      </p:pic>
      <p:sp>
        <p:nvSpPr>
          <p:cNvPr id="81" name="Rectangle 80">
            <a:extLst>
              <a:ext uri="{FF2B5EF4-FFF2-40B4-BE49-F238E27FC236}">
                <a16:creationId xmlns:a16="http://schemas.microsoft.com/office/drawing/2014/main" id="{282C9027-82B2-484F-B799-F259FBA7AF87}"/>
              </a:ext>
            </a:extLst>
          </p:cNvPr>
          <p:cNvSpPr/>
          <p:nvPr/>
        </p:nvSpPr>
        <p:spPr>
          <a:xfrm>
            <a:off x="7557835" y="5357357"/>
            <a:ext cx="2685619" cy="907372"/>
          </a:xfrm>
          <a:prstGeom prst="rect">
            <a:avLst/>
          </a:prstGeom>
          <a:noFill/>
          <a:ln w="12700">
            <a:solidFill>
              <a:srgbClr val="D8661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91440" rIns="91440" bIns="45720" numCol="1" spcCol="0" rtlCol="0" fromWordArt="0" anchor="t" anchorCtr="0" forceAA="0" compatLnSpc="1">
            <a:prstTxWarp prst="textNoShape">
              <a:avLst/>
            </a:prstTxWarp>
            <a:noAutofit/>
          </a:bodyPr>
          <a:lstStyle/>
          <a:p>
            <a:pPr algn="l"/>
            <a:r>
              <a:rPr lang="en-US" sz="1200" dirty="0">
                <a:ln w="0"/>
                <a:solidFill>
                  <a:srgbClr val="D86613"/>
                </a:solidFill>
              </a:rPr>
              <a:t>EC2 instance</a:t>
            </a:r>
          </a:p>
        </p:txBody>
      </p:sp>
      <p:grpSp>
        <p:nvGrpSpPr>
          <p:cNvPr id="94" name="Group 93">
            <a:extLst>
              <a:ext uri="{FF2B5EF4-FFF2-40B4-BE49-F238E27FC236}">
                <a16:creationId xmlns:a16="http://schemas.microsoft.com/office/drawing/2014/main" id="{6C0E223F-97DD-1345-ABCE-C92EFB7F7456}"/>
              </a:ext>
            </a:extLst>
          </p:cNvPr>
          <p:cNvGrpSpPr/>
          <p:nvPr/>
        </p:nvGrpSpPr>
        <p:grpSpPr>
          <a:xfrm>
            <a:off x="9011715" y="5739992"/>
            <a:ext cx="1138285" cy="403965"/>
            <a:chOff x="8783115" y="5399314"/>
            <a:chExt cx="1138285" cy="403965"/>
          </a:xfrm>
        </p:grpSpPr>
        <p:sp>
          <p:nvSpPr>
            <p:cNvPr id="87" name="Rectangle 86">
              <a:extLst>
                <a:ext uri="{FF2B5EF4-FFF2-40B4-BE49-F238E27FC236}">
                  <a16:creationId xmlns:a16="http://schemas.microsoft.com/office/drawing/2014/main" id="{D9E3EF52-541E-2E49-A44B-3F28984D82BF}"/>
                </a:ext>
              </a:extLst>
            </p:cNvPr>
            <p:cNvSpPr/>
            <p:nvPr/>
          </p:nvSpPr>
          <p:spPr>
            <a:xfrm>
              <a:off x="8783115" y="5399314"/>
              <a:ext cx="1104818" cy="40396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6" name="Picture 85">
              <a:extLst>
                <a:ext uri="{FF2B5EF4-FFF2-40B4-BE49-F238E27FC236}">
                  <a16:creationId xmlns:a16="http://schemas.microsoft.com/office/drawing/2014/main" id="{8DD9F177-CE5C-6F4F-BD26-4361E9DFCC54}"/>
                </a:ext>
              </a:extLst>
            </p:cNvPr>
            <p:cNvPicPr>
              <a:picLocks noChangeAspect="1"/>
            </p:cNvPicPr>
            <p:nvPr/>
          </p:nvPicPr>
          <p:blipFill>
            <a:blip r:embed="rId18"/>
            <a:stretch>
              <a:fillRect/>
            </a:stretch>
          </p:blipFill>
          <p:spPr>
            <a:xfrm>
              <a:off x="8846066" y="5431035"/>
              <a:ext cx="340522" cy="340522"/>
            </a:xfrm>
            <a:prstGeom prst="rect">
              <a:avLst/>
            </a:prstGeom>
          </p:spPr>
        </p:pic>
        <p:sp>
          <p:nvSpPr>
            <p:cNvPr id="88" name="TextBox 87">
              <a:extLst>
                <a:ext uri="{FF2B5EF4-FFF2-40B4-BE49-F238E27FC236}">
                  <a16:creationId xmlns:a16="http://schemas.microsoft.com/office/drawing/2014/main" id="{986E129B-B74D-B445-A623-3735F61F749C}"/>
                </a:ext>
              </a:extLst>
            </p:cNvPr>
            <p:cNvSpPr txBox="1"/>
            <p:nvPr/>
          </p:nvSpPr>
          <p:spPr>
            <a:xfrm>
              <a:off x="9152472" y="5478185"/>
              <a:ext cx="768928" cy="246221"/>
            </a:xfrm>
            <a:prstGeom prst="rect">
              <a:avLst/>
            </a:prstGeom>
            <a:noFill/>
          </p:spPr>
          <p:txBody>
            <a:bodyPr wrap="square" rtlCol="0">
              <a:spAutoFit/>
            </a:bodyPr>
            <a:lstStyle/>
            <a:p>
              <a:r>
                <a:rPr lang="en-US" sz="1000" dirty="0"/>
                <a:t>Mongo DB</a:t>
              </a:r>
            </a:p>
          </p:txBody>
        </p:sp>
      </p:grpSp>
      <p:grpSp>
        <p:nvGrpSpPr>
          <p:cNvPr id="93" name="Group 92">
            <a:extLst>
              <a:ext uri="{FF2B5EF4-FFF2-40B4-BE49-F238E27FC236}">
                <a16:creationId xmlns:a16="http://schemas.microsoft.com/office/drawing/2014/main" id="{59D4177A-FDCE-B149-B5AB-849AC810F099}"/>
              </a:ext>
            </a:extLst>
          </p:cNvPr>
          <p:cNvGrpSpPr/>
          <p:nvPr/>
        </p:nvGrpSpPr>
        <p:grpSpPr>
          <a:xfrm>
            <a:off x="7653974" y="5739992"/>
            <a:ext cx="1151545" cy="403965"/>
            <a:chOff x="7425374" y="5391475"/>
            <a:chExt cx="1151545" cy="403965"/>
          </a:xfrm>
        </p:grpSpPr>
        <p:sp>
          <p:nvSpPr>
            <p:cNvPr id="89" name="Rectangle 88">
              <a:extLst>
                <a:ext uri="{FF2B5EF4-FFF2-40B4-BE49-F238E27FC236}">
                  <a16:creationId xmlns:a16="http://schemas.microsoft.com/office/drawing/2014/main" id="{54059F88-E276-1644-8611-0A9E79B025B2}"/>
                </a:ext>
              </a:extLst>
            </p:cNvPr>
            <p:cNvSpPr/>
            <p:nvPr/>
          </p:nvSpPr>
          <p:spPr>
            <a:xfrm>
              <a:off x="7425374" y="5391475"/>
              <a:ext cx="1104818" cy="40396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a:extLst>
                <a:ext uri="{FF2B5EF4-FFF2-40B4-BE49-F238E27FC236}">
                  <a16:creationId xmlns:a16="http://schemas.microsoft.com/office/drawing/2014/main" id="{C2ABA6C8-6263-3F40-A220-0F62166B6255}"/>
                </a:ext>
              </a:extLst>
            </p:cNvPr>
            <p:cNvSpPr txBox="1"/>
            <p:nvPr/>
          </p:nvSpPr>
          <p:spPr>
            <a:xfrm>
              <a:off x="7727096" y="5469970"/>
              <a:ext cx="849823" cy="246221"/>
            </a:xfrm>
            <a:prstGeom prst="rect">
              <a:avLst/>
            </a:prstGeom>
            <a:noFill/>
          </p:spPr>
          <p:txBody>
            <a:bodyPr wrap="square" rtlCol="0">
              <a:spAutoFit/>
            </a:bodyPr>
            <a:lstStyle/>
            <a:p>
              <a:r>
                <a:rPr lang="en-US" sz="1000" dirty="0"/>
                <a:t>Node Server</a:t>
              </a:r>
            </a:p>
          </p:txBody>
        </p:sp>
        <p:pic>
          <p:nvPicPr>
            <p:cNvPr id="92" name="Picture 91">
              <a:extLst>
                <a:ext uri="{FF2B5EF4-FFF2-40B4-BE49-F238E27FC236}">
                  <a16:creationId xmlns:a16="http://schemas.microsoft.com/office/drawing/2014/main" id="{587C945F-867F-6A40-AEDC-C6FA71650C08}"/>
                </a:ext>
              </a:extLst>
            </p:cNvPr>
            <p:cNvPicPr>
              <a:picLocks noChangeAspect="1"/>
            </p:cNvPicPr>
            <p:nvPr/>
          </p:nvPicPr>
          <p:blipFill>
            <a:blip r:embed="rId19"/>
            <a:stretch>
              <a:fillRect/>
            </a:stretch>
          </p:blipFill>
          <p:spPr>
            <a:xfrm>
              <a:off x="7464153" y="5418276"/>
              <a:ext cx="349608" cy="349608"/>
            </a:xfrm>
            <a:prstGeom prst="rect">
              <a:avLst/>
            </a:prstGeom>
          </p:spPr>
        </p:pic>
      </p:grpSp>
      <p:cxnSp>
        <p:nvCxnSpPr>
          <p:cNvPr id="96" name="Straight Arrow Connector 95">
            <a:extLst>
              <a:ext uri="{FF2B5EF4-FFF2-40B4-BE49-F238E27FC236}">
                <a16:creationId xmlns:a16="http://schemas.microsoft.com/office/drawing/2014/main" id="{51F5E000-9637-E74E-8BC1-8045904EC644}"/>
              </a:ext>
            </a:extLst>
          </p:cNvPr>
          <p:cNvCxnSpPr>
            <a:cxnSpLocks/>
            <a:stCxn id="91" idx="3"/>
            <a:endCxn id="87" idx="1"/>
          </p:cNvCxnSpPr>
          <p:nvPr/>
        </p:nvCxnSpPr>
        <p:spPr>
          <a:xfrm>
            <a:off x="8805519" y="5941598"/>
            <a:ext cx="206196" cy="377"/>
          </a:xfrm>
          <a:prstGeom prst="straightConnector1">
            <a:avLst/>
          </a:prstGeom>
          <a:ln w="12700">
            <a:solidFill>
              <a:srgbClr val="FFC00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pic>
        <p:nvPicPr>
          <p:cNvPr id="97" name="Graphic 96">
            <a:extLst>
              <a:ext uri="{FF2B5EF4-FFF2-40B4-BE49-F238E27FC236}">
                <a16:creationId xmlns:a16="http://schemas.microsoft.com/office/drawing/2014/main" id="{C4ED20FB-E780-1347-8277-1DEE2B05D33C}"/>
              </a:ext>
            </a:extLst>
          </p:cNvPr>
          <p:cNvPicPr>
            <a:picLocks noChangeAspect="1"/>
          </p:cNvPicPr>
          <p:nvPr/>
        </p:nvPicPr>
        <p:blipFill>
          <a:blip r:embed="rId20">
            <a:extLst>
              <a:ext uri="{96DAC541-7B7A-43D3-8B79-37D633B846F1}">
                <asvg:svgBlip xmlns:asvg="http://schemas.microsoft.com/office/drawing/2016/SVG/main" r:embed="rId21"/>
              </a:ext>
            </a:extLst>
          </a:blip>
          <a:stretch>
            <a:fillRect/>
          </a:stretch>
        </p:blipFill>
        <p:spPr>
          <a:xfrm>
            <a:off x="8280815" y="4073714"/>
            <a:ext cx="442056" cy="442056"/>
          </a:xfrm>
          <a:prstGeom prst="rect">
            <a:avLst/>
          </a:prstGeom>
        </p:spPr>
      </p:pic>
      <p:sp>
        <p:nvSpPr>
          <p:cNvPr id="98" name="TextBox 97">
            <a:extLst>
              <a:ext uri="{FF2B5EF4-FFF2-40B4-BE49-F238E27FC236}">
                <a16:creationId xmlns:a16="http://schemas.microsoft.com/office/drawing/2014/main" id="{5B82007B-4266-EF4A-B5CF-22592BB08108}"/>
              </a:ext>
            </a:extLst>
          </p:cNvPr>
          <p:cNvSpPr txBox="1"/>
          <p:nvPr/>
        </p:nvSpPr>
        <p:spPr>
          <a:xfrm>
            <a:off x="8029299" y="4500073"/>
            <a:ext cx="1164372" cy="246221"/>
          </a:xfrm>
          <a:prstGeom prst="rect">
            <a:avLst/>
          </a:prstGeom>
          <a:noFill/>
        </p:spPr>
        <p:txBody>
          <a:bodyPr wrap="square" rtlCol="0">
            <a:spAutoFit/>
          </a:bodyPr>
          <a:lstStyle/>
          <a:p>
            <a:r>
              <a:rPr lang="en-US" sz="1000" dirty="0"/>
              <a:t>AWS Code Deploy</a:t>
            </a:r>
          </a:p>
        </p:txBody>
      </p:sp>
      <p:cxnSp>
        <p:nvCxnSpPr>
          <p:cNvPr id="100" name="Elbow Connector 99">
            <a:extLst>
              <a:ext uri="{FF2B5EF4-FFF2-40B4-BE49-F238E27FC236}">
                <a16:creationId xmlns:a16="http://schemas.microsoft.com/office/drawing/2014/main" id="{9311F838-E87E-494A-A522-63684D3E9D4E}"/>
              </a:ext>
            </a:extLst>
          </p:cNvPr>
          <p:cNvCxnSpPr>
            <a:cxnSpLocks/>
            <a:endCxn id="97" idx="1"/>
          </p:cNvCxnSpPr>
          <p:nvPr/>
        </p:nvCxnSpPr>
        <p:spPr>
          <a:xfrm>
            <a:off x="7529618" y="3900284"/>
            <a:ext cx="751197" cy="394458"/>
          </a:xfrm>
          <a:prstGeom prst="bentConnector3">
            <a:avLst>
              <a:gd name="adj1" fmla="val -278"/>
            </a:avLst>
          </a:prstGeom>
          <a:ln>
            <a:tailEnd type="triangle"/>
          </a:ln>
        </p:spPr>
        <p:style>
          <a:lnRef idx="1">
            <a:schemeClr val="accent1"/>
          </a:lnRef>
          <a:fillRef idx="0">
            <a:schemeClr val="accent1"/>
          </a:fillRef>
          <a:effectRef idx="0">
            <a:schemeClr val="accent1"/>
          </a:effectRef>
          <a:fontRef idx="minor">
            <a:schemeClr val="tx1"/>
          </a:fontRef>
        </p:style>
      </p:cxnSp>
      <p:sp>
        <p:nvSpPr>
          <p:cNvPr id="103" name="Rounded Rectangle 102">
            <a:extLst>
              <a:ext uri="{FF2B5EF4-FFF2-40B4-BE49-F238E27FC236}">
                <a16:creationId xmlns:a16="http://schemas.microsoft.com/office/drawing/2014/main" id="{2D013F54-29EF-AC42-990A-331227783DE6}"/>
              </a:ext>
            </a:extLst>
          </p:cNvPr>
          <p:cNvSpPr/>
          <p:nvPr/>
        </p:nvSpPr>
        <p:spPr>
          <a:xfrm>
            <a:off x="7564710" y="4335845"/>
            <a:ext cx="394693" cy="19285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sp>
        <p:nvSpPr>
          <p:cNvPr id="104" name="TextBox 103">
            <a:extLst>
              <a:ext uri="{FF2B5EF4-FFF2-40B4-BE49-F238E27FC236}">
                <a16:creationId xmlns:a16="http://schemas.microsoft.com/office/drawing/2014/main" id="{7D13B5CE-CDC0-894E-AD4D-2E4757D1C3CC}"/>
              </a:ext>
            </a:extLst>
          </p:cNvPr>
          <p:cNvSpPr txBox="1"/>
          <p:nvPr/>
        </p:nvSpPr>
        <p:spPr>
          <a:xfrm>
            <a:off x="7453974" y="4500073"/>
            <a:ext cx="719406" cy="276999"/>
          </a:xfrm>
          <a:prstGeom prst="rect">
            <a:avLst/>
          </a:prstGeom>
          <a:noFill/>
        </p:spPr>
        <p:txBody>
          <a:bodyPr wrap="square" rtlCol="0">
            <a:spAutoFit/>
          </a:bodyPr>
          <a:lstStyle/>
          <a:p>
            <a:r>
              <a:rPr lang="en-US" sz="1200" dirty="0"/>
              <a:t>Trigger</a:t>
            </a:r>
          </a:p>
        </p:txBody>
      </p:sp>
      <p:cxnSp>
        <p:nvCxnSpPr>
          <p:cNvPr id="106" name="Elbow Connector 105">
            <a:extLst>
              <a:ext uri="{FF2B5EF4-FFF2-40B4-BE49-F238E27FC236}">
                <a16:creationId xmlns:a16="http://schemas.microsoft.com/office/drawing/2014/main" id="{37DACB2D-4AC1-E541-B95D-F5188F6EBC08}"/>
              </a:ext>
            </a:extLst>
          </p:cNvPr>
          <p:cNvCxnSpPr>
            <a:cxnSpLocks/>
            <a:stCxn id="97" idx="3"/>
          </p:cNvCxnSpPr>
          <p:nvPr/>
        </p:nvCxnSpPr>
        <p:spPr>
          <a:xfrm flipV="1">
            <a:off x="8722871" y="3490219"/>
            <a:ext cx="962812" cy="804523"/>
          </a:xfrm>
          <a:prstGeom prst="bentConnector3">
            <a:avLst>
              <a:gd name="adj1" fmla="val 100067"/>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Rounded Rectangle 107">
            <a:extLst>
              <a:ext uri="{FF2B5EF4-FFF2-40B4-BE49-F238E27FC236}">
                <a16:creationId xmlns:a16="http://schemas.microsoft.com/office/drawing/2014/main" id="{A94F385A-7970-4D44-A1FA-4BFF2F952210}"/>
              </a:ext>
            </a:extLst>
          </p:cNvPr>
          <p:cNvSpPr/>
          <p:nvPr/>
        </p:nvSpPr>
        <p:spPr>
          <a:xfrm>
            <a:off x="9715020" y="4140279"/>
            <a:ext cx="394693" cy="19285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5</a:t>
            </a:r>
          </a:p>
        </p:txBody>
      </p:sp>
      <p:sp>
        <p:nvSpPr>
          <p:cNvPr id="109" name="TextBox 108">
            <a:extLst>
              <a:ext uri="{FF2B5EF4-FFF2-40B4-BE49-F238E27FC236}">
                <a16:creationId xmlns:a16="http://schemas.microsoft.com/office/drawing/2014/main" id="{CAA518A7-C872-D84A-A4A5-144F1EA18825}"/>
              </a:ext>
            </a:extLst>
          </p:cNvPr>
          <p:cNvSpPr txBox="1"/>
          <p:nvPr/>
        </p:nvSpPr>
        <p:spPr>
          <a:xfrm>
            <a:off x="9704648" y="4297285"/>
            <a:ext cx="471195" cy="276999"/>
          </a:xfrm>
          <a:prstGeom prst="rect">
            <a:avLst/>
          </a:prstGeom>
          <a:noFill/>
        </p:spPr>
        <p:txBody>
          <a:bodyPr wrap="square" rtlCol="0">
            <a:spAutoFit/>
          </a:bodyPr>
          <a:lstStyle/>
          <a:p>
            <a:r>
              <a:rPr lang="en-US" sz="1200" dirty="0"/>
              <a:t>Pull</a:t>
            </a:r>
          </a:p>
        </p:txBody>
      </p:sp>
      <p:cxnSp>
        <p:nvCxnSpPr>
          <p:cNvPr id="111" name="Straight Arrow Connector 110">
            <a:extLst>
              <a:ext uri="{FF2B5EF4-FFF2-40B4-BE49-F238E27FC236}">
                <a16:creationId xmlns:a16="http://schemas.microsoft.com/office/drawing/2014/main" id="{FAADD502-4FBD-0147-AB32-F9B63071B259}"/>
              </a:ext>
            </a:extLst>
          </p:cNvPr>
          <p:cNvCxnSpPr>
            <a:cxnSpLocks/>
          </p:cNvCxnSpPr>
          <p:nvPr/>
        </p:nvCxnSpPr>
        <p:spPr>
          <a:xfrm>
            <a:off x="8567232" y="4709491"/>
            <a:ext cx="0" cy="10305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3" name="TextBox 112">
            <a:extLst>
              <a:ext uri="{FF2B5EF4-FFF2-40B4-BE49-F238E27FC236}">
                <a16:creationId xmlns:a16="http://schemas.microsoft.com/office/drawing/2014/main" id="{9B1291E8-747D-E645-B586-7FB027A267FD}"/>
              </a:ext>
            </a:extLst>
          </p:cNvPr>
          <p:cNvSpPr txBox="1"/>
          <p:nvPr/>
        </p:nvSpPr>
        <p:spPr>
          <a:xfrm>
            <a:off x="8541040" y="4910026"/>
            <a:ext cx="661302" cy="276999"/>
          </a:xfrm>
          <a:prstGeom prst="rect">
            <a:avLst/>
          </a:prstGeom>
          <a:noFill/>
        </p:spPr>
        <p:txBody>
          <a:bodyPr wrap="square" rtlCol="0">
            <a:spAutoFit/>
          </a:bodyPr>
          <a:lstStyle/>
          <a:p>
            <a:r>
              <a:rPr lang="en-US" sz="1200" dirty="0"/>
              <a:t>Install</a:t>
            </a:r>
          </a:p>
        </p:txBody>
      </p:sp>
      <p:sp>
        <p:nvSpPr>
          <p:cNvPr id="114" name="Rounded Rectangle 113">
            <a:extLst>
              <a:ext uri="{FF2B5EF4-FFF2-40B4-BE49-F238E27FC236}">
                <a16:creationId xmlns:a16="http://schemas.microsoft.com/office/drawing/2014/main" id="{3134AD0A-9988-6A4C-811C-091DDA37292D}"/>
              </a:ext>
            </a:extLst>
          </p:cNvPr>
          <p:cNvSpPr/>
          <p:nvPr/>
        </p:nvSpPr>
        <p:spPr>
          <a:xfrm>
            <a:off x="8604765" y="4802128"/>
            <a:ext cx="394693" cy="19285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6</a:t>
            </a:r>
          </a:p>
        </p:txBody>
      </p:sp>
      <p:pic>
        <p:nvPicPr>
          <p:cNvPr id="117" name="Picture 116">
            <a:extLst>
              <a:ext uri="{FF2B5EF4-FFF2-40B4-BE49-F238E27FC236}">
                <a16:creationId xmlns:a16="http://schemas.microsoft.com/office/drawing/2014/main" id="{8344E3E6-E212-554F-BA24-FA1C5CCFAF2F}"/>
              </a:ext>
            </a:extLst>
          </p:cNvPr>
          <p:cNvPicPr>
            <a:picLocks noChangeAspect="1"/>
          </p:cNvPicPr>
          <p:nvPr/>
        </p:nvPicPr>
        <p:blipFill>
          <a:blip r:embed="rId22"/>
          <a:stretch>
            <a:fillRect/>
          </a:stretch>
        </p:blipFill>
        <p:spPr>
          <a:xfrm>
            <a:off x="3413359" y="1107158"/>
            <a:ext cx="628723" cy="628723"/>
          </a:xfrm>
          <a:prstGeom prst="rect">
            <a:avLst/>
          </a:prstGeom>
        </p:spPr>
      </p:pic>
      <p:sp>
        <p:nvSpPr>
          <p:cNvPr id="118" name="TextBox 117">
            <a:extLst>
              <a:ext uri="{FF2B5EF4-FFF2-40B4-BE49-F238E27FC236}">
                <a16:creationId xmlns:a16="http://schemas.microsoft.com/office/drawing/2014/main" id="{3AB90655-AB80-544E-993B-B0475382BE85}"/>
              </a:ext>
            </a:extLst>
          </p:cNvPr>
          <p:cNvSpPr txBox="1"/>
          <p:nvPr/>
        </p:nvSpPr>
        <p:spPr>
          <a:xfrm>
            <a:off x="1406405" y="6112235"/>
            <a:ext cx="772600" cy="369332"/>
          </a:xfrm>
          <a:prstGeom prst="rect">
            <a:avLst/>
          </a:prstGeom>
          <a:noFill/>
        </p:spPr>
        <p:txBody>
          <a:bodyPr wrap="square" rtlCol="0">
            <a:spAutoFit/>
          </a:bodyPr>
          <a:lstStyle/>
          <a:p>
            <a:r>
              <a:rPr lang="en-US" dirty="0">
                <a:solidFill>
                  <a:schemeClr val="accent1">
                    <a:lumMod val="75000"/>
                  </a:schemeClr>
                </a:solidFill>
              </a:rPr>
              <a:t>Team</a:t>
            </a:r>
          </a:p>
        </p:txBody>
      </p:sp>
      <p:sp>
        <p:nvSpPr>
          <p:cNvPr id="119" name="TextBox 118">
            <a:extLst>
              <a:ext uri="{FF2B5EF4-FFF2-40B4-BE49-F238E27FC236}">
                <a16:creationId xmlns:a16="http://schemas.microsoft.com/office/drawing/2014/main" id="{B5C4B8B5-ECA6-A04E-B01C-6025F8962C03}"/>
              </a:ext>
            </a:extLst>
          </p:cNvPr>
          <p:cNvSpPr txBox="1"/>
          <p:nvPr/>
        </p:nvSpPr>
        <p:spPr>
          <a:xfrm>
            <a:off x="3571894" y="3649481"/>
            <a:ext cx="2954387" cy="369332"/>
          </a:xfrm>
          <a:prstGeom prst="rect">
            <a:avLst/>
          </a:prstGeom>
          <a:noFill/>
        </p:spPr>
        <p:txBody>
          <a:bodyPr wrap="square" rtlCol="0">
            <a:spAutoFit/>
          </a:bodyPr>
          <a:lstStyle/>
          <a:p>
            <a:r>
              <a:rPr lang="en-US" dirty="0">
                <a:solidFill>
                  <a:schemeClr val="accent1">
                    <a:lumMod val="75000"/>
                  </a:schemeClr>
                </a:solidFill>
              </a:rPr>
              <a:t>Build &amp; Deployment Pipeline</a:t>
            </a:r>
          </a:p>
        </p:txBody>
      </p:sp>
      <p:sp>
        <p:nvSpPr>
          <p:cNvPr id="120" name="TextBox 119">
            <a:extLst>
              <a:ext uri="{FF2B5EF4-FFF2-40B4-BE49-F238E27FC236}">
                <a16:creationId xmlns:a16="http://schemas.microsoft.com/office/drawing/2014/main" id="{59BB5BCD-D56F-584F-8ECA-E6E98D9A41D6}"/>
              </a:ext>
            </a:extLst>
          </p:cNvPr>
          <p:cNvSpPr txBox="1"/>
          <p:nvPr/>
        </p:nvSpPr>
        <p:spPr>
          <a:xfrm>
            <a:off x="5526298" y="5582127"/>
            <a:ext cx="1635546" cy="646331"/>
          </a:xfrm>
          <a:prstGeom prst="rect">
            <a:avLst/>
          </a:prstGeom>
          <a:noFill/>
        </p:spPr>
        <p:txBody>
          <a:bodyPr wrap="square" rtlCol="0">
            <a:spAutoFit/>
          </a:bodyPr>
          <a:lstStyle/>
          <a:p>
            <a:r>
              <a:rPr lang="en-US" dirty="0">
                <a:solidFill>
                  <a:schemeClr val="accent1">
                    <a:lumMod val="75000"/>
                  </a:schemeClr>
                </a:solidFill>
              </a:rPr>
              <a:t>PROD Environment</a:t>
            </a:r>
          </a:p>
        </p:txBody>
      </p:sp>
      <p:pic>
        <p:nvPicPr>
          <p:cNvPr id="124" name="Picture 123">
            <a:extLst>
              <a:ext uri="{FF2B5EF4-FFF2-40B4-BE49-F238E27FC236}">
                <a16:creationId xmlns:a16="http://schemas.microsoft.com/office/drawing/2014/main" id="{0BFC4435-1C06-3144-A51C-F24782895F2A}"/>
              </a:ext>
            </a:extLst>
          </p:cNvPr>
          <p:cNvPicPr>
            <a:picLocks noChangeAspect="1"/>
          </p:cNvPicPr>
          <p:nvPr/>
        </p:nvPicPr>
        <p:blipFill>
          <a:blip r:embed="rId23"/>
          <a:stretch>
            <a:fillRect/>
          </a:stretch>
        </p:blipFill>
        <p:spPr>
          <a:xfrm>
            <a:off x="5296201" y="1037397"/>
            <a:ext cx="858907" cy="858907"/>
          </a:xfrm>
          <a:prstGeom prst="rect">
            <a:avLst/>
          </a:prstGeom>
        </p:spPr>
      </p:pic>
      <p:cxnSp>
        <p:nvCxnSpPr>
          <p:cNvPr id="126" name="Elbow Connector 125">
            <a:extLst>
              <a:ext uri="{FF2B5EF4-FFF2-40B4-BE49-F238E27FC236}">
                <a16:creationId xmlns:a16="http://schemas.microsoft.com/office/drawing/2014/main" id="{FE692112-6480-7848-A98F-5A3DFC36D128}"/>
              </a:ext>
            </a:extLst>
          </p:cNvPr>
          <p:cNvCxnSpPr>
            <a:cxnSpLocks/>
            <a:stCxn id="124" idx="3"/>
            <a:endCxn id="61" idx="0"/>
          </p:cNvCxnSpPr>
          <p:nvPr/>
        </p:nvCxnSpPr>
        <p:spPr>
          <a:xfrm>
            <a:off x="6155108" y="1466851"/>
            <a:ext cx="1774053" cy="1082497"/>
          </a:xfrm>
          <a:prstGeom prst="bentConnector2">
            <a:avLst/>
          </a:prstGeom>
          <a:ln w="12700">
            <a:solidFill>
              <a:srgbClr val="FFC00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6E967B3B-9326-314A-81EF-493476822342}"/>
              </a:ext>
            </a:extLst>
          </p:cNvPr>
          <p:cNvCxnSpPr/>
          <p:nvPr/>
        </p:nvCxnSpPr>
        <p:spPr>
          <a:xfrm>
            <a:off x="7905216" y="3150844"/>
            <a:ext cx="0" cy="2615949"/>
          </a:xfrm>
          <a:prstGeom prst="straightConnector1">
            <a:avLst/>
          </a:prstGeom>
          <a:ln w="12700">
            <a:solidFill>
              <a:srgbClr val="FFC00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0" name="Straight Arrow Connector 129">
            <a:extLst>
              <a:ext uri="{FF2B5EF4-FFF2-40B4-BE49-F238E27FC236}">
                <a16:creationId xmlns:a16="http://schemas.microsoft.com/office/drawing/2014/main" id="{E6476F05-56B6-7A4E-A05A-E141BED837A7}"/>
              </a:ext>
            </a:extLst>
          </p:cNvPr>
          <p:cNvCxnSpPr>
            <a:cxnSpLocks/>
            <a:endCxn id="124" idx="1"/>
          </p:cNvCxnSpPr>
          <p:nvPr/>
        </p:nvCxnSpPr>
        <p:spPr>
          <a:xfrm>
            <a:off x="4080146" y="1466850"/>
            <a:ext cx="1216055" cy="1"/>
          </a:xfrm>
          <a:prstGeom prst="straightConnector1">
            <a:avLst/>
          </a:prstGeom>
          <a:ln w="12700">
            <a:solidFill>
              <a:srgbClr val="FFC00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131" name="Rectangle 130">
            <a:extLst>
              <a:ext uri="{FF2B5EF4-FFF2-40B4-BE49-F238E27FC236}">
                <a16:creationId xmlns:a16="http://schemas.microsoft.com/office/drawing/2014/main" id="{C1D48D63-C121-3A4C-A8A9-A51712606777}"/>
              </a:ext>
            </a:extLst>
          </p:cNvPr>
          <p:cNvSpPr/>
          <p:nvPr/>
        </p:nvSpPr>
        <p:spPr>
          <a:xfrm>
            <a:off x="9685683" y="780534"/>
            <a:ext cx="1522531" cy="95534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TextBox 131">
            <a:extLst>
              <a:ext uri="{FF2B5EF4-FFF2-40B4-BE49-F238E27FC236}">
                <a16:creationId xmlns:a16="http://schemas.microsoft.com/office/drawing/2014/main" id="{1E9A3F5E-27CE-E34A-B106-5E4EB349631C}"/>
              </a:ext>
            </a:extLst>
          </p:cNvPr>
          <p:cNvSpPr txBox="1"/>
          <p:nvPr/>
        </p:nvSpPr>
        <p:spPr>
          <a:xfrm>
            <a:off x="9912366" y="792328"/>
            <a:ext cx="969384" cy="276999"/>
          </a:xfrm>
          <a:prstGeom prst="rect">
            <a:avLst/>
          </a:prstGeom>
          <a:noFill/>
        </p:spPr>
        <p:txBody>
          <a:bodyPr wrap="square" rtlCol="0">
            <a:spAutoFit/>
          </a:bodyPr>
          <a:lstStyle/>
          <a:p>
            <a:pPr algn="ctr"/>
            <a:r>
              <a:rPr lang="en-US" sz="1200" dirty="0"/>
              <a:t>Legend</a:t>
            </a:r>
          </a:p>
        </p:txBody>
      </p:sp>
      <p:cxnSp>
        <p:nvCxnSpPr>
          <p:cNvPr id="133" name="Straight Arrow Connector 132">
            <a:extLst>
              <a:ext uri="{FF2B5EF4-FFF2-40B4-BE49-F238E27FC236}">
                <a16:creationId xmlns:a16="http://schemas.microsoft.com/office/drawing/2014/main" id="{C3F1C65C-4671-A741-B5FC-0AEEBCBDE522}"/>
              </a:ext>
            </a:extLst>
          </p:cNvPr>
          <p:cNvCxnSpPr>
            <a:cxnSpLocks/>
          </p:cNvCxnSpPr>
          <p:nvPr/>
        </p:nvCxnSpPr>
        <p:spPr>
          <a:xfrm>
            <a:off x="9765820" y="1202076"/>
            <a:ext cx="357968" cy="0"/>
          </a:xfrm>
          <a:prstGeom prst="straightConnector1">
            <a:avLst/>
          </a:prstGeom>
          <a:ln w="12700">
            <a:solidFill>
              <a:srgbClr val="FFC000"/>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6" name="Straight Arrow Connector 135">
            <a:extLst>
              <a:ext uri="{FF2B5EF4-FFF2-40B4-BE49-F238E27FC236}">
                <a16:creationId xmlns:a16="http://schemas.microsoft.com/office/drawing/2014/main" id="{79AC8D5D-0F1E-3B44-B3DB-B4E1F9A22A0F}"/>
              </a:ext>
            </a:extLst>
          </p:cNvPr>
          <p:cNvCxnSpPr/>
          <p:nvPr/>
        </p:nvCxnSpPr>
        <p:spPr>
          <a:xfrm>
            <a:off x="9765820" y="1504950"/>
            <a:ext cx="3494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7" name="TextBox 136">
            <a:extLst>
              <a:ext uri="{FF2B5EF4-FFF2-40B4-BE49-F238E27FC236}">
                <a16:creationId xmlns:a16="http://schemas.microsoft.com/office/drawing/2014/main" id="{299FAE25-B425-C940-B2E9-783408F3C081}"/>
              </a:ext>
            </a:extLst>
          </p:cNvPr>
          <p:cNvSpPr txBox="1"/>
          <p:nvPr/>
        </p:nvSpPr>
        <p:spPr>
          <a:xfrm>
            <a:off x="10072989" y="1080567"/>
            <a:ext cx="1215362" cy="261610"/>
          </a:xfrm>
          <a:prstGeom prst="rect">
            <a:avLst/>
          </a:prstGeom>
          <a:noFill/>
        </p:spPr>
        <p:txBody>
          <a:bodyPr wrap="square" rtlCol="0">
            <a:spAutoFit/>
          </a:bodyPr>
          <a:lstStyle/>
          <a:p>
            <a:r>
              <a:rPr lang="en-US" sz="1100" dirty="0"/>
              <a:t>User Data Access</a:t>
            </a:r>
          </a:p>
        </p:txBody>
      </p:sp>
      <p:sp>
        <p:nvSpPr>
          <p:cNvPr id="138" name="TextBox 137">
            <a:extLst>
              <a:ext uri="{FF2B5EF4-FFF2-40B4-BE49-F238E27FC236}">
                <a16:creationId xmlns:a16="http://schemas.microsoft.com/office/drawing/2014/main" id="{02AF8C75-CFE2-A843-B1DD-2BDC0ABBB9B8}"/>
              </a:ext>
            </a:extLst>
          </p:cNvPr>
          <p:cNvSpPr txBox="1"/>
          <p:nvPr/>
        </p:nvSpPr>
        <p:spPr>
          <a:xfrm>
            <a:off x="10100194" y="1384184"/>
            <a:ext cx="1215362" cy="261610"/>
          </a:xfrm>
          <a:prstGeom prst="rect">
            <a:avLst/>
          </a:prstGeom>
          <a:noFill/>
        </p:spPr>
        <p:txBody>
          <a:bodyPr wrap="square" rtlCol="0">
            <a:spAutoFit/>
          </a:bodyPr>
          <a:lstStyle/>
          <a:p>
            <a:r>
              <a:rPr lang="en-US" sz="1100" dirty="0"/>
              <a:t>Deployment </a:t>
            </a:r>
          </a:p>
        </p:txBody>
      </p:sp>
      <p:sp>
        <p:nvSpPr>
          <p:cNvPr id="141" name="TextBox 140">
            <a:extLst>
              <a:ext uri="{FF2B5EF4-FFF2-40B4-BE49-F238E27FC236}">
                <a16:creationId xmlns:a16="http://schemas.microsoft.com/office/drawing/2014/main" id="{39F4FAC6-C619-5D4E-8612-F96CFCEAF5CB}"/>
              </a:ext>
            </a:extLst>
          </p:cNvPr>
          <p:cNvSpPr txBox="1"/>
          <p:nvPr/>
        </p:nvSpPr>
        <p:spPr>
          <a:xfrm>
            <a:off x="3389789" y="1656885"/>
            <a:ext cx="772600" cy="369332"/>
          </a:xfrm>
          <a:prstGeom prst="rect">
            <a:avLst/>
          </a:prstGeom>
          <a:noFill/>
        </p:spPr>
        <p:txBody>
          <a:bodyPr wrap="square" rtlCol="0">
            <a:spAutoFit/>
          </a:bodyPr>
          <a:lstStyle/>
          <a:p>
            <a:r>
              <a:rPr lang="en-US" dirty="0">
                <a:solidFill>
                  <a:schemeClr val="accent1">
                    <a:lumMod val="75000"/>
                  </a:schemeClr>
                </a:solidFill>
              </a:rPr>
              <a:t>Users</a:t>
            </a:r>
          </a:p>
        </p:txBody>
      </p:sp>
      <p:sp>
        <p:nvSpPr>
          <p:cNvPr id="142" name="TextBox 141">
            <a:extLst>
              <a:ext uri="{FF2B5EF4-FFF2-40B4-BE49-F238E27FC236}">
                <a16:creationId xmlns:a16="http://schemas.microsoft.com/office/drawing/2014/main" id="{EE46CB31-3433-C74F-B0FD-3139A4DB7072}"/>
              </a:ext>
            </a:extLst>
          </p:cNvPr>
          <p:cNvSpPr txBox="1"/>
          <p:nvPr/>
        </p:nvSpPr>
        <p:spPr>
          <a:xfrm>
            <a:off x="5253056" y="1691393"/>
            <a:ext cx="1041293" cy="369332"/>
          </a:xfrm>
          <a:prstGeom prst="rect">
            <a:avLst/>
          </a:prstGeom>
          <a:noFill/>
        </p:spPr>
        <p:txBody>
          <a:bodyPr wrap="square" rtlCol="0">
            <a:spAutoFit/>
          </a:bodyPr>
          <a:lstStyle/>
          <a:p>
            <a:r>
              <a:rPr lang="en-US" dirty="0">
                <a:solidFill>
                  <a:schemeClr val="accent1">
                    <a:lumMod val="75000"/>
                  </a:schemeClr>
                </a:solidFill>
              </a:rPr>
              <a:t>Internet</a:t>
            </a:r>
          </a:p>
        </p:txBody>
      </p:sp>
    </p:spTree>
    <p:extLst>
      <p:ext uri="{BB962C8B-B14F-4D97-AF65-F5344CB8AC3E}">
        <p14:creationId xmlns:p14="http://schemas.microsoft.com/office/powerpoint/2010/main" val="1796970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95C89AAA-5DD0-744B-B29F-C0F4821E72B6}"/>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84F4BC65-BA2A-7B45-AD1B-6B4A88A43EBF}"/>
              </a:ext>
            </a:extLst>
          </p:cNvPr>
          <p:cNvSpPr/>
          <p:nvPr/>
        </p:nvSpPr>
        <p:spPr>
          <a:xfrm>
            <a:off x="716675" y="595868"/>
            <a:ext cx="2105320" cy="369332"/>
          </a:xfrm>
          <a:prstGeom prst="rect">
            <a:avLst/>
          </a:prstGeom>
          <a:noFill/>
        </p:spPr>
        <p:txBody>
          <a:bodyPr wrap="none" lIns="91440" tIns="45720" rIns="91440" bIns="45720">
            <a:spAutoFit/>
          </a:bodyPr>
          <a:lstStyle/>
          <a:p>
            <a:pPr algn="ctr"/>
            <a:r>
              <a:rPr lang="en-US" dirty="0">
                <a:ln w="0"/>
                <a:effectLst>
                  <a:outerShdw blurRad="38100" dist="19050" dir="2700000" algn="tl" rotWithShape="0">
                    <a:schemeClr val="dk1">
                      <a:alpha val="40000"/>
                    </a:schemeClr>
                  </a:outerShdw>
                </a:effectLst>
              </a:rPr>
              <a:t>Application Features</a:t>
            </a: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6" name="TextBox 5">
            <a:extLst>
              <a:ext uri="{FF2B5EF4-FFF2-40B4-BE49-F238E27FC236}">
                <a16:creationId xmlns:a16="http://schemas.microsoft.com/office/drawing/2014/main" id="{083B4B6C-6095-774A-B9F9-5E743CAB37DD}"/>
              </a:ext>
            </a:extLst>
          </p:cNvPr>
          <p:cNvSpPr txBox="1"/>
          <p:nvPr/>
        </p:nvSpPr>
        <p:spPr>
          <a:xfrm>
            <a:off x="690221" y="1290181"/>
            <a:ext cx="10833724" cy="2585323"/>
          </a:xfrm>
          <a:prstGeom prst="rect">
            <a:avLst/>
          </a:prstGeom>
          <a:noFill/>
        </p:spPr>
        <p:txBody>
          <a:bodyPr wrap="square" rtlCol="0">
            <a:spAutoFit/>
          </a:bodyPr>
          <a:lstStyle/>
          <a:p>
            <a:pPr marL="342900" indent="-342900">
              <a:buAutoNum type="arabicPeriod"/>
            </a:pPr>
            <a:r>
              <a:rPr lang="en-US" dirty="0"/>
              <a:t>Authentication and Authorization – Only registered users are able to access the application</a:t>
            </a:r>
          </a:p>
          <a:p>
            <a:pPr marL="342900" indent="-342900">
              <a:buAutoNum type="arabicPeriod"/>
            </a:pPr>
            <a:r>
              <a:rPr lang="en-US" dirty="0"/>
              <a:t>Documentation – All Layers including </a:t>
            </a:r>
            <a:r>
              <a:rPr lang="en-US" dirty="0">
                <a:solidFill>
                  <a:srgbClr val="C00000"/>
                </a:solidFill>
              </a:rPr>
              <a:t>Swagger docs</a:t>
            </a:r>
            <a:r>
              <a:rPr lang="en-US" dirty="0"/>
              <a:t> for Services along with </a:t>
            </a:r>
            <a:r>
              <a:rPr lang="en-US" dirty="0" err="1"/>
              <a:t>Github</a:t>
            </a:r>
            <a:r>
              <a:rPr lang="en-US" dirty="0"/>
              <a:t> README files with installation steps</a:t>
            </a:r>
          </a:p>
          <a:p>
            <a:pPr marL="342900" indent="-342900">
              <a:buAutoNum type="arabicPeriod"/>
            </a:pPr>
            <a:r>
              <a:rPr lang="en-US" dirty="0"/>
              <a:t>Test cases – All testcases run</a:t>
            </a:r>
          </a:p>
          <a:p>
            <a:pPr marL="342900" indent="-342900">
              <a:buAutoNum type="arabicPeriod"/>
            </a:pPr>
            <a:r>
              <a:rPr lang="en-US" dirty="0" err="1"/>
              <a:t>Linted</a:t>
            </a:r>
            <a:r>
              <a:rPr lang="en-US" dirty="0"/>
              <a:t> Code for all layers </a:t>
            </a:r>
          </a:p>
          <a:p>
            <a:pPr marL="342900" indent="-342900">
              <a:buAutoNum type="arabicPeriod"/>
            </a:pPr>
            <a:r>
              <a:rPr lang="en-US" dirty="0"/>
              <a:t>Centralized Source Code Management - GitHub used for version control and collaboration. </a:t>
            </a:r>
          </a:p>
          <a:p>
            <a:pPr marL="342900" indent="-342900">
              <a:buAutoNum type="arabicPeriod"/>
            </a:pPr>
            <a:r>
              <a:rPr lang="en-US" dirty="0"/>
              <a:t>Use of open source packages and libraries for key functionalities</a:t>
            </a:r>
          </a:p>
          <a:p>
            <a:pPr marL="342900" indent="-342900">
              <a:buAutoNum type="arabicPeriod"/>
            </a:pPr>
            <a:r>
              <a:rPr lang="en-US" dirty="0"/>
              <a:t>Build using Business 4.0 principles</a:t>
            </a:r>
          </a:p>
          <a:p>
            <a:pPr marL="342900" indent="-342900">
              <a:buAutoNum type="arabicPeriod"/>
            </a:pPr>
            <a:endParaRPr lang="en-US" dirty="0"/>
          </a:p>
        </p:txBody>
      </p:sp>
      <p:pic>
        <p:nvPicPr>
          <p:cNvPr id="2" name="Picture 1">
            <a:extLst>
              <a:ext uri="{FF2B5EF4-FFF2-40B4-BE49-F238E27FC236}">
                <a16:creationId xmlns:a16="http://schemas.microsoft.com/office/drawing/2014/main" id="{6F6ADECD-1687-3348-8202-F0B9AAF831ED}"/>
              </a:ext>
            </a:extLst>
          </p:cNvPr>
          <p:cNvPicPr>
            <a:picLocks noChangeAspect="1"/>
          </p:cNvPicPr>
          <p:nvPr/>
        </p:nvPicPr>
        <p:blipFill>
          <a:blip r:embed="rId2"/>
          <a:stretch>
            <a:fillRect/>
          </a:stretch>
        </p:blipFill>
        <p:spPr>
          <a:xfrm>
            <a:off x="2821995" y="3618332"/>
            <a:ext cx="5960319" cy="3239668"/>
          </a:xfrm>
          <a:prstGeom prst="rect">
            <a:avLst/>
          </a:prstGeom>
          <a:ln>
            <a:solidFill>
              <a:schemeClr val="tx1"/>
            </a:solidFill>
          </a:ln>
        </p:spPr>
      </p:pic>
    </p:spTree>
    <p:extLst>
      <p:ext uri="{BB962C8B-B14F-4D97-AF65-F5344CB8AC3E}">
        <p14:creationId xmlns:p14="http://schemas.microsoft.com/office/powerpoint/2010/main" val="29554498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E464241-9D5B-224B-86B2-FB4FDB9FA12B}"/>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AEDE3E50-9288-4D4B-A7E6-393CD6B773DF}"/>
              </a:ext>
            </a:extLst>
          </p:cNvPr>
          <p:cNvSpPr/>
          <p:nvPr/>
        </p:nvSpPr>
        <p:spPr>
          <a:xfrm>
            <a:off x="690221" y="595868"/>
            <a:ext cx="2158220"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Application Features </a:t>
            </a:r>
          </a:p>
        </p:txBody>
      </p:sp>
      <p:graphicFrame>
        <p:nvGraphicFramePr>
          <p:cNvPr id="6" name="Table 5">
            <a:extLst>
              <a:ext uri="{FF2B5EF4-FFF2-40B4-BE49-F238E27FC236}">
                <a16:creationId xmlns:a16="http://schemas.microsoft.com/office/drawing/2014/main" id="{5AA77EE1-6ACC-E847-91AC-03FEC6E9C7FB}"/>
              </a:ext>
            </a:extLst>
          </p:cNvPr>
          <p:cNvGraphicFramePr>
            <a:graphicFrameLocks noGrp="1"/>
          </p:cNvGraphicFramePr>
          <p:nvPr>
            <p:extLst>
              <p:ext uri="{D42A27DB-BD31-4B8C-83A1-F6EECF244321}">
                <p14:modId xmlns:p14="http://schemas.microsoft.com/office/powerpoint/2010/main" val="1686969062"/>
              </p:ext>
            </p:extLst>
          </p:nvPr>
        </p:nvGraphicFramePr>
        <p:xfrm>
          <a:off x="690220" y="1058960"/>
          <a:ext cx="10946459" cy="5562600"/>
        </p:xfrm>
        <a:graphic>
          <a:graphicData uri="http://schemas.openxmlformats.org/drawingml/2006/table">
            <a:tbl>
              <a:tblPr firstRow="1" bandRow="1">
                <a:tableStyleId>{5C22544A-7EE6-4342-B048-85BDC9FD1C3A}</a:tableStyleId>
              </a:tblPr>
              <a:tblGrid>
                <a:gridCol w="2416234">
                  <a:extLst>
                    <a:ext uri="{9D8B030D-6E8A-4147-A177-3AD203B41FA5}">
                      <a16:colId xmlns:a16="http://schemas.microsoft.com/office/drawing/2014/main" val="3562822986"/>
                    </a:ext>
                  </a:extLst>
                </a:gridCol>
                <a:gridCol w="4283901">
                  <a:extLst>
                    <a:ext uri="{9D8B030D-6E8A-4147-A177-3AD203B41FA5}">
                      <a16:colId xmlns:a16="http://schemas.microsoft.com/office/drawing/2014/main" val="1809792031"/>
                    </a:ext>
                  </a:extLst>
                </a:gridCol>
                <a:gridCol w="4246324">
                  <a:extLst>
                    <a:ext uri="{9D8B030D-6E8A-4147-A177-3AD203B41FA5}">
                      <a16:colId xmlns:a16="http://schemas.microsoft.com/office/drawing/2014/main" val="4232686343"/>
                    </a:ext>
                  </a:extLst>
                </a:gridCol>
              </a:tblGrid>
              <a:tr h="370840">
                <a:tc>
                  <a:txBody>
                    <a:bodyPr/>
                    <a:lstStyle/>
                    <a:p>
                      <a:r>
                        <a:rPr lang="en-US" dirty="0"/>
                        <a:t>Layer</a:t>
                      </a:r>
                    </a:p>
                  </a:txBody>
                  <a:tcPr/>
                </a:tc>
                <a:tc>
                  <a:txBody>
                    <a:bodyPr/>
                    <a:lstStyle/>
                    <a:p>
                      <a:r>
                        <a:rPr lang="en-US" dirty="0"/>
                        <a:t>Feature</a:t>
                      </a:r>
                    </a:p>
                  </a:txBody>
                  <a:tcPr/>
                </a:tc>
                <a:tc>
                  <a:txBody>
                    <a:bodyPr/>
                    <a:lstStyle/>
                    <a:p>
                      <a:r>
                        <a:rPr lang="en-US" dirty="0"/>
                        <a:t>Packages used</a:t>
                      </a:r>
                    </a:p>
                  </a:txBody>
                  <a:tcPr/>
                </a:tc>
                <a:extLst>
                  <a:ext uri="{0D108BD9-81ED-4DB2-BD59-A6C34878D82A}">
                    <a16:rowId xmlns:a16="http://schemas.microsoft.com/office/drawing/2014/main" val="3459866589"/>
                  </a:ext>
                </a:extLst>
              </a:tr>
              <a:tr h="370840">
                <a:tc>
                  <a:txBody>
                    <a:bodyPr/>
                    <a:lstStyle/>
                    <a:p>
                      <a:r>
                        <a:rPr lang="en-US" dirty="0"/>
                        <a:t>Frontend</a:t>
                      </a:r>
                    </a:p>
                  </a:txBody>
                  <a:tcPr/>
                </a:tc>
                <a:tc>
                  <a:txBody>
                    <a:bodyPr/>
                    <a:lstStyle/>
                    <a:p>
                      <a:r>
                        <a:rPr lang="en-US" dirty="0"/>
                        <a:t>Application styling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angular/material and angular/flex-layout</a:t>
                      </a:r>
                    </a:p>
                  </a:txBody>
                  <a:tcPr/>
                </a:tc>
                <a:extLst>
                  <a:ext uri="{0D108BD9-81ED-4DB2-BD59-A6C34878D82A}">
                    <a16:rowId xmlns:a16="http://schemas.microsoft.com/office/drawing/2014/main" val="277993742"/>
                  </a:ext>
                </a:extLst>
              </a:tr>
              <a:tr h="370840">
                <a:tc>
                  <a:txBody>
                    <a:bodyPr/>
                    <a:lstStyle/>
                    <a:p>
                      <a:r>
                        <a:rPr lang="en-US" dirty="0"/>
                        <a:t>Frontend</a:t>
                      </a:r>
                    </a:p>
                  </a:txBody>
                  <a:tcPr/>
                </a:tc>
                <a:tc>
                  <a:txBody>
                    <a:bodyPr/>
                    <a:lstStyle/>
                    <a:p>
                      <a:r>
                        <a:rPr lang="en-US" dirty="0"/>
                        <a:t>Tabular data presentation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angular-</a:t>
                      </a:r>
                      <a:r>
                        <a:rPr lang="en-US" sz="1800" b="0" kern="1200" dirty="0" err="1">
                          <a:solidFill>
                            <a:schemeClr val="dk1"/>
                          </a:solidFill>
                          <a:effectLst/>
                          <a:latin typeface="+mn-lt"/>
                          <a:ea typeface="+mn-ea"/>
                          <a:cs typeface="+mn-cs"/>
                        </a:rPr>
                        <a:t>datatables</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26761309"/>
                  </a:ext>
                </a:extLst>
              </a:tr>
              <a:tr h="370840">
                <a:tc>
                  <a:txBody>
                    <a:bodyPr/>
                    <a:lstStyle/>
                    <a:p>
                      <a:r>
                        <a:rPr lang="en-US" dirty="0"/>
                        <a:t>Frontend</a:t>
                      </a:r>
                    </a:p>
                  </a:txBody>
                  <a:tcPr/>
                </a:tc>
                <a:tc>
                  <a:txBody>
                    <a:bodyPr/>
                    <a:lstStyle/>
                    <a:p>
                      <a:r>
                        <a:rPr lang="en-US" dirty="0"/>
                        <a:t>Notification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ngx-toastr</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914769905"/>
                  </a:ext>
                </a:extLst>
              </a:tr>
              <a:tr h="370840">
                <a:tc>
                  <a:txBody>
                    <a:bodyPr/>
                    <a:lstStyle/>
                    <a:p>
                      <a:r>
                        <a:rPr lang="en-US" dirty="0"/>
                        <a:t>Frontend</a:t>
                      </a:r>
                    </a:p>
                  </a:txBody>
                  <a:tcPr/>
                </a:tc>
                <a:tc>
                  <a:txBody>
                    <a:bodyPr/>
                    <a:lstStyle/>
                    <a:p>
                      <a:r>
                        <a:rPr lang="en-US" dirty="0"/>
                        <a:t>Documentation</a:t>
                      </a:r>
                    </a:p>
                  </a:txBody>
                  <a:tcPr/>
                </a:tc>
                <a:tc>
                  <a:txBody>
                    <a:bodyPr/>
                    <a:lstStyle/>
                    <a:p>
                      <a:r>
                        <a:rPr lang="en-US" dirty="0" err="1"/>
                        <a:t>compodoc</a:t>
                      </a:r>
                      <a:endParaRPr lang="en-US" dirty="0"/>
                    </a:p>
                  </a:txBody>
                  <a:tcPr/>
                </a:tc>
                <a:extLst>
                  <a:ext uri="{0D108BD9-81ED-4DB2-BD59-A6C34878D82A}">
                    <a16:rowId xmlns:a16="http://schemas.microsoft.com/office/drawing/2014/main" val="2283897857"/>
                  </a:ext>
                </a:extLst>
              </a:tr>
              <a:tr h="370840">
                <a:tc>
                  <a:txBody>
                    <a:bodyPr/>
                    <a:lstStyle/>
                    <a:p>
                      <a:r>
                        <a:rPr lang="en-US" dirty="0"/>
                        <a:t>Services</a:t>
                      </a:r>
                    </a:p>
                  </a:txBody>
                  <a:tcPr/>
                </a:tc>
                <a:tc>
                  <a:txBody>
                    <a:bodyPr/>
                    <a:lstStyle/>
                    <a:p>
                      <a:r>
                        <a:rPr lang="en-US" dirty="0"/>
                        <a:t>Authentication and Authorization</a:t>
                      </a:r>
                    </a:p>
                  </a:txBody>
                  <a:tcPr/>
                </a:tc>
                <a:tc>
                  <a:txBody>
                    <a:bodyPr/>
                    <a:lstStyle/>
                    <a:p>
                      <a:r>
                        <a:rPr lang="en-US" dirty="0"/>
                        <a:t>passport and passport local</a:t>
                      </a:r>
                    </a:p>
                  </a:txBody>
                  <a:tcPr/>
                </a:tc>
                <a:extLst>
                  <a:ext uri="{0D108BD9-81ED-4DB2-BD59-A6C34878D82A}">
                    <a16:rowId xmlns:a16="http://schemas.microsoft.com/office/drawing/2014/main" val="380850463"/>
                  </a:ext>
                </a:extLst>
              </a:tr>
              <a:tr h="370840">
                <a:tc>
                  <a:txBody>
                    <a:bodyPr/>
                    <a:lstStyle/>
                    <a:p>
                      <a:r>
                        <a:rPr lang="en-US" dirty="0"/>
                        <a:t>Services</a:t>
                      </a:r>
                    </a:p>
                  </a:txBody>
                  <a:tcPr/>
                </a:tc>
                <a:tc>
                  <a:txBody>
                    <a:bodyPr/>
                    <a:lstStyle/>
                    <a:p>
                      <a:r>
                        <a:rPr lang="en-US" dirty="0"/>
                        <a:t>Session Management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jsonwebtoken</a:t>
                      </a:r>
                      <a:r>
                        <a:rPr lang="en-US" sz="1800" b="0" kern="1200" dirty="0">
                          <a:solidFill>
                            <a:schemeClr val="dk1"/>
                          </a:solidFill>
                          <a:effectLst/>
                          <a:latin typeface="+mn-lt"/>
                          <a:ea typeface="+mn-ea"/>
                          <a:cs typeface="+mn-cs"/>
                        </a:rPr>
                        <a:t>, express-session</a:t>
                      </a:r>
                    </a:p>
                  </a:txBody>
                  <a:tcPr/>
                </a:tc>
                <a:extLst>
                  <a:ext uri="{0D108BD9-81ED-4DB2-BD59-A6C34878D82A}">
                    <a16:rowId xmlns:a16="http://schemas.microsoft.com/office/drawing/2014/main" val="2320785711"/>
                  </a:ext>
                </a:extLst>
              </a:tr>
              <a:tr h="370840">
                <a:tc>
                  <a:txBody>
                    <a:bodyPr/>
                    <a:lstStyle/>
                    <a:p>
                      <a:r>
                        <a:rPr lang="en-US" dirty="0"/>
                        <a:t>Services</a:t>
                      </a:r>
                    </a:p>
                  </a:txBody>
                  <a:tcPr/>
                </a:tc>
                <a:tc>
                  <a:txBody>
                    <a:bodyPr/>
                    <a:lstStyle/>
                    <a:p>
                      <a:r>
                        <a:rPr lang="en-US" dirty="0"/>
                        <a:t>Cross-origin Resource Sharing(CORS)</a:t>
                      </a:r>
                    </a:p>
                  </a:txBody>
                  <a:tcPr/>
                </a:tc>
                <a:tc>
                  <a:txBody>
                    <a:bodyPr/>
                    <a:lstStyle/>
                    <a:p>
                      <a:r>
                        <a:rPr lang="en-US" dirty="0" err="1"/>
                        <a:t>cors</a:t>
                      </a:r>
                      <a:endParaRPr lang="en-US" dirty="0"/>
                    </a:p>
                  </a:txBody>
                  <a:tcPr/>
                </a:tc>
                <a:extLst>
                  <a:ext uri="{0D108BD9-81ED-4DB2-BD59-A6C34878D82A}">
                    <a16:rowId xmlns:a16="http://schemas.microsoft.com/office/drawing/2014/main" val="737408102"/>
                  </a:ext>
                </a:extLst>
              </a:tr>
              <a:tr h="370840">
                <a:tc>
                  <a:txBody>
                    <a:bodyPr/>
                    <a:lstStyle/>
                    <a:p>
                      <a:r>
                        <a:rPr lang="en-US" dirty="0"/>
                        <a:t>Services</a:t>
                      </a:r>
                    </a:p>
                  </a:txBody>
                  <a:tcPr/>
                </a:tc>
                <a:tc>
                  <a:txBody>
                    <a:bodyPr/>
                    <a:lstStyle/>
                    <a:p>
                      <a:r>
                        <a:rPr lang="en-US" dirty="0"/>
                        <a:t>Password encryption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bcryptjs</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115218188"/>
                  </a:ext>
                </a:extLst>
              </a:tr>
              <a:tr h="370840">
                <a:tc>
                  <a:txBody>
                    <a:bodyPr/>
                    <a:lstStyle/>
                    <a:p>
                      <a:r>
                        <a:rPr lang="en-US" dirty="0"/>
                        <a:t>Services</a:t>
                      </a:r>
                    </a:p>
                  </a:txBody>
                  <a:tcPr/>
                </a:tc>
                <a:tc>
                  <a:txBody>
                    <a:bodyPr/>
                    <a:lstStyle/>
                    <a:p>
                      <a:r>
                        <a:rPr lang="en-US" dirty="0"/>
                        <a:t>File upload and parsing</a:t>
                      </a:r>
                    </a:p>
                  </a:txBody>
                  <a:tcPr/>
                </a:tc>
                <a:tc>
                  <a:txBody>
                    <a:bodyPr/>
                    <a:lstStyle/>
                    <a:p>
                      <a:r>
                        <a:rPr lang="en-US" dirty="0" err="1"/>
                        <a:t>multer</a:t>
                      </a:r>
                      <a:r>
                        <a:rPr lang="en-US" dirty="0"/>
                        <a:t> and </a:t>
                      </a:r>
                      <a:r>
                        <a:rPr lang="en-US" dirty="0" err="1"/>
                        <a:t>csvtojson</a:t>
                      </a:r>
                      <a:endParaRPr lang="en-US" dirty="0"/>
                    </a:p>
                  </a:txBody>
                  <a:tcPr/>
                </a:tc>
                <a:extLst>
                  <a:ext uri="{0D108BD9-81ED-4DB2-BD59-A6C34878D82A}">
                    <a16:rowId xmlns:a16="http://schemas.microsoft.com/office/drawing/2014/main" val="4292458116"/>
                  </a:ext>
                </a:extLst>
              </a:tr>
              <a:tr h="370840">
                <a:tc>
                  <a:txBody>
                    <a:bodyPr/>
                    <a:lstStyle/>
                    <a:p>
                      <a:r>
                        <a:rPr lang="en-US" dirty="0"/>
                        <a:t>Services</a:t>
                      </a:r>
                    </a:p>
                  </a:txBody>
                  <a:tcPr/>
                </a:tc>
                <a:tc>
                  <a:txBody>
                    <a:bodyPr/>
                    <a:lstStyle/>
                    <a:p>
                      <a:r>
                        <a:rPr lang="en-US" dirty="0"/>
                        <a:t>Logging</a:t>
                      </a:r>
                    </a:p>
                  </a:txBody>
                  <a:tcPr/>
                </a:tc>
                <a:tc>
                  <a:txBody>
                    <a:bodyPr/>
                    <a:lstStyle/>
                    <a:p>
                      <a:r>
                        <a:rPr lang="en-US" dirty="0" err="1"/>
                        <a:t>morgan</a:t>
                      </a:r>
                      <a:endParaRPr lang="en-US" dirty="0"/>
                    </a:p>
                  </a:txBody>
                  <a:tcPr/>
                </a:tc>
                <a:extLst>
                  <a:ext uri="{0D108BD9-81ED-4DB2-BD59-A6C34878D82A}">
                    <a16:rowId xmlns:a16="http://schemas.microsoft.com/office/drawing/2014/main" val="1837953438"/>
                  </a:ext>
                </a:extLst>
              </a:tr>
              <a:tr h="370840">
                <a:tc>
                  <a:txBody>
                    <a:bodyPr/>
                    <a:lstStyle/>
                    <a:p>
                      <a:r>
                        <a:rPr lang="en-US" dirty="0"/>
                        <a:t>Services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Data analysis in Python</a:t>
                      </a:r>
                      <a:endParaRPr lang="en-US" dirty="0"/>
                    </a:p>
                  </a:txBody>
                  <a:tcPr/>
                </a:tc>
                <a:tc>
                  <a:txBody>
                    <a:bodyPr/>
                    <a:lstStyle/>
                    <a:p>
                      <a:r>
                        <a:rPr lang="en-US" dirty="0"/>
                        <a:t>Pandas, </a:t>
                      </a:r>
                      <a:r>
                        <a:rPr lang="en-US" dirty="0" err="1"/>
                        <a:t>numpy</a:t>
                      </a:r>
                      <a:endParaRPr lang="en-US" dirty="0"/>
                    </a:p>
                  </a:txBody>
                  <a:tcPr/>
                </a:tc>
                <a:extLst>
                  <a:ext uri="{0D108BD9-81ED-4DB2-BD59-A6C34878D82A}">
                    <a16:rowId xmlns:a16="http://schemas.microsoft.com/office/drawing/2014/main" val="1934916910"/>
                  </a:ext>
                </a:extLst>
              </a:tr>
              <a:tr h="370840">
                <a:tc>
                  <a:txBody>
                    <a:bodyPr/>
                    <a:lstStyle/>
                    <a:p>
                      <a:r>
                        <a:rPr lang="en-US" dirty="0"/>
                        <a:t>Services</a:t>
                      </a:r>
                    </a:p>
                  </a:txBody>
                  <a:tcPr/>
                </a:tc>
                <a:tc>
                  <a:txBody>
                    <a:bodyPr/>
                    <a:lstStyle/>
                    <a:p>
                      <a:r>
                        <a:rPr lang="en-US" sz="1800" b="0" i="0" kern="1200" dirty="0">
                          <a:solidFill>
                            <a:schemeClr val="dk1"/>
                          </a:solidFill>
                          <a:effectLst/>
                          <a:latin typeface="+mn-lt"/>
                          <a:ea typeface="+mn-ea"/>
                          <a:cs typeface="+mn-cs"/>
                        </a:rPr>
                        <a:t>Prediction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statsmodels</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1650105230"/>
                  </a:ext>
                </a:extLst>
              </a:tr>
              <a:tr h="370840">
                <a:tc>
                  <a:txBody>
                    <a:bodyPr/>
                    <a:lstStyle/>
                    <a:p>
                      <a:r>
                        <a:rPr lang="en-US" dirty="0"/>
                        <a:t>Frontend &amp; Services</a:t>
                      </a:r>
                    </a:p>
                  </a:txBody>
                  <a:tcPr/>
                </a:tc>
                <a:tc>
                  <a:txBody>
                    <a:bodyPr/>
                    <a:lstStyle/>
                    <a:p>
                      <a:r>
                        <a:rPr lang="en-US" sz="1800" b="0" i="0" kern="1200" dirty="0">
                          <a:solidFill>
                            <a:schemeClr val="dk1"/>
                          </a:solidFill>
                          <a:effectLst/>
                          <a:latin typeface="+mn-lt"/>
                          <a:ea typeface="+mn-ea"/>
                          <a:cs typeface="+mn-cs"/>
                        </a:rPr>
                        <a:t>Static code analysis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lint and </a:t>
                      </a:r>
                      <a:r>
                        <a:rPr lang="en-US" sz="1800" b="0" kern="1200" dirty="0" err="1">
                          <a:solidFill>
                            <a:schemeClr val="dk1"/>
                          </a:solidFill>
                          <a:effectLst/>
                          <a:latin typeface="+mn-lt"/>
                          <a:ea typeface="+mn-ea"/>
                          <a:cs typeface="+mn-cs"/>
                        </a:rPr>
                        <a:t>jshint</a:t>
                      </a:r>
                      <a:r>
                        <a:rPr lang="en-US" sz="1800" b="0" kern="1200" dirty="0">
                          <a:solidFill>
                            <a:schemeClr val="dk1"/>
                          </a:solidFill>
                          <a:effectLst/>
                          <a:latin typeface="+mn-lt"/>
                          <a:ea typeface="+mn-ea"/>
                          <a:cs typeface="+mn-cs"/>
                        </a:rPr>
                        <a:t> </a:t>
                      </a:r>
                    </a:p>
                  </a:txBody>
                  <a:tcPr/>
                </a:tc>
                <a:extLst>
                  <a:ext uri="{0D108BD9-81ED-4DB2-BD59-A6C34878D82A}">
                    <a16:rowId xmlns:a16="http://schemas.microsoft.com/office/drawing/2014/main" val="260244730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Frontend &amp; Services</a:t>
                      </a:r>
                    </a:p>
                  </a:txBody>
                  <a:tcPr/>
                </a:tc>
                <a:tc>
                  <a:txBody>
                    <a:bodyPr/>
                    <a:lstStyle/>
                    <a:p>
                      <a:r>
                        <a:rPr lang="en-US" sz="1800" b="0" i="0" kern="1200" dirty="0">
                          <a:solidFill>
                            <a:schemeClr val="dk1"/>
                          </a:solidFill>
                          <a:effectLst/>
                          <a:latin typeface="+mn-lt"/>
                          <a:ea typeface="+mn-ea"/>
                          <a:cs typeface="+mn-cs"/>
                        </a:rPr>
                        <a:t>Unit Test Cases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Jasmine, Karma, Mocha and </a:t>
                      </a:r>
                      <a:r>
                        <a:rPr lang="en-US" sz="1800" b="0" kern="1200" dirty="0" err="1">
                          <a:solidFill>
                            <a:schemeClr val="dk1"/>
                          </a:solidFill>
                          <a:effectLst/>
                          <a:latin typeface="+mn-lt"/>
                          <a:ea typeface="+mn-ea"/>
                          <a:cs typeface="+mn-cs"/>
                        </a:rPr>
                        <a:t>Supertest</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719840573"/>
                  </a:ext>
                </a:extLst>
              </a:tr>
            </a:tbl>
          </a:graphicData>
        </a:graphic>
      </p:graphicFrame>
    </p:spTree>
    <p:extLst>
      <p:ext uri="{BB962C8B-B14F-4D97-AF65-F5344CB8AC3E}">
        <p14:creationId xmlns:p14="http://schemas.microsoft.com/office/powerpoint/2010/main" val="41935425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925D292A-75A2-F04A-A5A1-7621F417A82C}"/>
              </a:ext>
            </a:extLst>
          </p:cNvPr>
          <p:cNvCxnSpPr/>
          <p:nvPr/>
        </p:nvCxnSpPr>
        <p:spPr>
          <a:xfrm>
            <a:off x="690221" y="965200"/>
            <a:ext cx="4865560" cy="0"/>
          </a:xfrm>
          <a:prstGeom prst="line">
            <a:avLst/>
          </a:prstGeom>
        </p:spPr>
        <p:style>
          <a:lnRef idx="3">
            <a:schemeClr val="accent5"/>
          </a:lnRef>
          <a:fillRef idx="0">
            <a:schemeClr val="accent5"/>
          </a:fillRef>
          <a:effectRef idx="2">
            <a:schemeClr val="accent5"/>
          </a:effectRef>
          <a:fontRef idx="minor">
            <a:schemeClr val="tx1"/>
          </a:fontRef>
        </p:style>
      </p:cxnSp>
      <p:sp>
        <p:nvSpPr>
          <p:cNvPr id="5" name="Rectangle 4">
            <a:extLst>
              <a:ext uri="{FF2B5EF4-FFF2-40B4-BE49-F238E27FC236}">
                <a16:creationId xmlns:a16="http://schemas.microsoft.com/office/drawing/2014/main" id="{E4716EC5-A1BC-DB45-B9DA-3AF280E6DCE4}"/>
              </a:ext>
            </a:extLst>
          </p:cNvPr>
          <p:cNvSpPr/>
          <p:nvPr/>
        </p:nvSpPr>
        <p:spPr>
          <a:xfrm>
            <a:off x="690220" y="548989"/>
            <a:ext cx="3186834"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Application Features Continued </a:t>
            </a:r>
          </a:p>
        </p:txBody>
      </p:sp>
      <p:graphicFrame>
        <p:nvGraphicFramePr>
          <p:cNvPr id="6" name="Table 5">
            <a:extLst>
              <a:ext uri="{FF2B5EF4-FFF2-40B4-BE49-F238E27FC236}">
                <a16:creationId xmlns:a16="http://schemas.microsoft.com/office/drawing/2014/main" id="{9A89AAA5-8CFD-DA44-8994-C80938AE92B9}"/>
              </a:ext>
            </a:extLst>
          </p:cNvPr>
          <p:cNvGraphicFramePr>
            <a:graphicFrameLocks noGrp="1"/>
          </p:cNvGraphicFramePr>
          <p:nvPr>
            <p:extLst>
              <p:ext uri="{D42A27DB-BD31-4B8C-83A1-F6EECF244321}">
                <p14:modId xmlns:p14="http://schemas.microsoft.com/office/powerpoint/2010/main" val="1219347251"/>
              </p:ext>
            </p:extLst>
          </p:nvPr>
        </p:nvGraphicFramePr>
        <p:xfrm>
          <a:off x="690220" y="1058960"/>
          <a:ext cx="10946459" cy="1112520"/>
        </p:xfrm>
        <a:graphic>
          <a:graphicData uri="http://schemas.openxmlformats.org/drawingml/2006/table">
            <a:tbl>
              <a:tblPr firstRow="1" bandRow="1">
                <a:tableStyleId>{5C22544A-7EE6-4342-B048-85BDC9FD1C3A}</a:tableStyleId>
              </a:tblPr>
              <a:tblGrid>
                <a:gridCol w="2416234">
                  <a:extLst>
                    <a:ext uri="{9D8B030D-6E8A-4147-A177-3AD203B41FA5}">
                      <a16:colId xmlns:a16="http://schemas.microsoft.com/office/drawing/2014/main" val="3562822986"/>
                    </a:ext>
                  </a:extLst>
                </a:gridCol>
                <a:gridCol w="4283901">
                  <a:extLst>
                    <a:ext uri="{9D8B030D-6E8A-4147-A177-3AD203B41FA5}">
                      <a16:colId xmlns:a16="http://schemas.microsoft.com/office/drawing/2014/main" val="1809792031"/>
                    </a:ext>
                  </a:extLst>
                </a:gridCol>
                <a:gridCol w="4246324">
                  <a:extLst>
                    <a:ext uri="{9D8B030D-6E8A-4147-A177-3AD203B41FA5}">
                      <a16:colId xmlns:a16="http://schemas.microsoft.com/office/drawing/2014/main" val="4232686343"/>
                    </a:ext>
                  </a:extLst>
                </a:gridCol>
              </a:tblGrid>
              <a:tr h="370840">
                <a:tc>
                  <a:txBody>
                    <a:bodyPr/>
                    <a:lstStyle/>
                    <a:p>
                      <a:r>
                        <a:rPr lang="en-US" dirty="0"/>
                        <a:t>Layer</a:t>
                      </a:r>
                    </a:p>
                  </a:txBody>
                  <a:tcPr/>
                </a:tc>
                <a:tc>
                  <a:txBody>
                    <a:bodyPr/>
                    <a:lstStyle/>
                    <a:p>
                      <a:r>
                        <a:rPr lang="en-US" dirty="0"/>
                        <a:t>Feature</a:t>
                      </a:r>
                    </a:p>
                  </a:txBody>
                  <a:tcPr/>
                </a:tc>
                <a:tc>
                  <a:txBody>
                    <a:bodyPr/>
                    <a:lstStyle/>
                    <a:p>
                      <a:r>
                        <a:rPr lang="en-US" dirty="0"/>
                        <a:t>Packages used</a:t>
                      </a:r>
                    </a:p>
                  </a:txBody>
                  <a:tcPr/>
                </a:tc>
                <a:extLst>
                  <a:ext uri="{0D108BD9-81ED-4DB2-BD59-A6C34878D82A}">
                    <a16:rowId xmlns:a16="http://schemas.microsoft.com/office/drawing/2014/main" val="3459866589"/>
                  </a:ext>
                </a:extLst>
              </a:tr>
              <a:tr h="370840">
                <a:tc>
                  <a:txBody>
                    <a:bodyPr/>
                    <a:lstStyle/>
                    <a:p>
                      <a:r>
                        <a:rPr lang="en-US" dirty="0"/>
                        <a:t>Services</a:t>
                      </a:r>
                    </a:p>
                  </a:txBody>
                  <a:tcPr/>
                </a:tc>
                <a:tc>
                  <a:txBody>
                    <a:bodyPr/>
                    <a:lstStyle/>
                    <a:p>
                      <a:r>
                        <a:rPr lang="en-US" dirty="0"/>
                        <a:t>Dynamic load of </a:t>
                      </a:r>
                      <a:r>
                        <a:rPr lang="en-US" sz="1800" b="0" i="0" kern="1200" dirty="0">
                          <a:solidFill>
                            <a:schemeClr val="dk1"/>
                          </a:solidFill>
                          <a:effectLst/>
                          <a:latin typeface="+mn-lt"/>
                          <a:ea typeface="+mn-ea"/>
                          <a:cs typeface="+mn-cs"/>
                        </a:rPr>
                        <a:t>environment variables</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err="1">
                          <a:solidFill>
                            <a:schemeClr val="dk1"/>
                          </a:solidFill>
                          <a:effectLst/>
                          <a:latin typeface="+mn-lt"/>
                          <a:ea typeface="+mn-ea"/>
                          <a:cs typeface="+mn-cs"/>
                        </a:rPr>
                        <a:t>dotenv</a:t>
                      </a:r>
                      <a:endParaRPr lang="en-US" sz="1800" b="0" kern="1200" dirty="0">
                        <a:solidFill>
                          <a:schemeClr val="dk1"/>
                        </a:solidFill>
                        <a:effectLst/>
                        <a:latin typeface="+mn-lt"/>
                        <a:ea typeface="+mn-ea"/>
                        <a:cs typeface="+mn-cs"/>
                      </a:endParaRPr>
                    </a:p>
                  </a:txBody>
                  <a:tcPr/>
                </a:tc>
                <a:extLst>
                  <a:ext uri="{0D108BD9-81ED-4DB2-BD59-A6C34878D82A}">
                    <a16:rowId xmlns:a16="http://schemas.microsoft.com/office/drawing/2014/main" val="277993742"/>
                  </a:ext>
                </a:extLst>
              </a:tr>
              <a:tr h="370840">
                <a:tc>
                  <a:txBody>
                    <a:bodyPr/>
                    <a:lstStyle/>
                    <a:p>
                      <a:r>
                        <a:rPr lang="en-US" dirty="0"/>
                        <a:t>Services</a:t>
                      </a:r>
                    </a:p>
                  </a:txBody>
                  <a:tcPr/>
                </a:tc>
                <a:tc>
                  <a:txBody>
                    <a:bodyPr/>
                    <a:lstStyle/>
                    <a:p>
                      <a:r>
                        <a:rPr lang="en-US" sz="1800" b="0" i="0" kern="1200" dirty="0">
                          <a:solidFill>
                            <a:schemeClr val="dk1"/>
                          </a:solidFill>
                          <a:effectLst/>
                          <a:latin typeface="+mn-lt"/>
                          <a:ea typeface="+mn-ea"/>
                          <a:cs typeface="+mn-cs"/>
                        </a:rPr>
                        <a:t>Daemon process manager</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latin typeface="+mn-lt"/>
                          <a:ea typeface="+mn-ea"/>
                          <a:cs typeface="+mn-cs"/>
                        </a:rPr>
                        <a:t>PM2</a:t>
                      </a:r>
                    </a:p>
                  </a:txBody>
                  <a:tcPr/>
                </a:tc>
                <a:extLst>
                  <a:ext uri="{0D108BD9-81ED-4DB2-BD59-A6C34878D82A}">
                    <a16:rowId xmlns:a16="http://schemas.microsoft.com/office/drawing/2014/main" val="4212176658"/>
                  </a:ext>
                </a:extLst>
              </a:tr>
            </a:tbl>
          </a:graphicData>
        </a:graphic>
      </p:graphicFrame>
    </p:spTree>
    <p:extLst>
      <p:ext uri="{BB962C8B-B14F-4D97-AF65-F5344CB8AC3E}">
        <p14:creationId xmlns:p14="http://schemas.microsoft.com/office/powerpoint/2010/main" val="3473490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7EDBB4-BB42-3D48-ACD2-96576F79406A}"/>
              </a:ext>
            </a:extLst>
          </p:cNvPr>
          <p:cNvSpPr/>
          <p:nvPr/>
        </p:nvSpPr>
        <p:spPr>
          <a:xfrm>
            <a:off x="1249022" y="6352972"/>
            <a:ext cx="8122722" cy="32992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675134C-A517-9D42-9293-EF443D9E9500}"/>
              </a:ext>
            </a:extLst>
          </p:cNvPr>
          <p:cNvSpPr/>
          <p:nvPr/>
        </p:nvSpPr>
        <p:spPr>
          <a:xfrm>
            <a:off x="1249022" y="1199081"/>
            <a:ext cx="8122722" cy="54745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462AE92-FCAA-2E4C-8B2B-0036B8D06C4D}"/>
              </a:ext>
            </a:extLst>
          </p:cNvPr>
          <p:cNvSpPr/>
          <p:nvPr/>
        </p:nvSpPr>
        <p:spPr>
          <a:xfrm>
            <a:off x="1249022" y="1199081"/>
            <a:ext cx="8122722" cy="6650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C365412-537A-FF4D-9020-0CCEC70306D2}"/>
              </a:ext>
            </a:extLst>
          </p:cNvPr>
          <p:cNvSpPr txBox="1"/>
          <p:nvPr/>
        </p:nvSpPr>
        <p:spPr>
          <a:xfrm>
            <a:off x="4535522" y="6352972"/>
            <a:ext cx="1736761" cy="369332"/>
          </a:xfrm>
          <a:prstGeom prst="rect">
            <a:avLst/>
          </a:prstGeom>
          <a:noFill/>
        </p:spPr>
        <p:txBody>
          <a:bodyPr wrap="square" rtlCol="0">
            <a:spAutoFit/>
          </a:bodyPr>
          <a:lstStyle/>
          <a:p>
            <a:r>
              <a:rPr lang="en-US" dirty="0">
                <a:solidFill>
                  <a:schemeClr val="bg1"/>
                </a:solidFill>
              </a:rPr>
              <a:t>FOOTER</a:t>
            </a:r>
          </a:p>
        </p:txBody>
      </p:sp>
      <p:sp>
        <p:nvSpPr>
          <p:cNvPr id="13" name="TextBox 12">
            <a:extLst>
              <a:ext uri="{FF2B5EF4-FFF2-40B4-BE49-F238E27FC236}">
                <a16:creationId xmlns:a16="http://schemas.microsoft.com/office/drawing/2014/main" id="{9A4E9977-9E28-DF42-9EF6-958F084B8883}"/>
              </a:ext>
            </a:extLst>
          </p:cNvPr>
          <p:cNvSpPr txBox="1"/>
          <p:nvPr/>
        </p:nvSpPr>
        <p:spPr>
          <a:xfrm>
            <a:off x="4818552" y="1376222"/>
            <a:ext cx="1039830" cy="369332"/>
          </a:xfrm>
          <a:prstGeom prst="rect">
            <a:avLst/>
          </a:prstGeom>
          <a:noFill/>
        </p:spPr>
        <p:txBody>
          <a:bodyPr wrap="square" rtlCol="0">
            <a:spAutoFit/>
          </a:bodyPr>
          <a:lstStyle/>
          <a:p>
            <a:r>
              <a:rPr lang="en-US" dirty="0">
                <a:solidFill>
                  <a:schemeClr val="bg1"/>
                </a:solidFill>
              </a:rPr>
              <a:t>HEADER</a:t>
            </a:r>
          </a:p>
        </p:txBody>
      </p:sp>
      <p:sp>
        <p:nvSpPr>
          <p:cNvPr id="14" name="TextBox 13">
            <a:extLst>
              <a:ext uri="{FF2B5EF4-FFF2-40B4-BE49-F238E27FC236}">
                <a16:creationId xmlns:a16="http://schemas.microsoft.com/office/drawing/2014/main" id="{BB0E2BDF-5E3F-DB4D-9006-9417E1B4A4F0}"/>
              </a:ext>
            </a:extLst>
          </p:cNvPr>
          <p:cNvSpPr txBox="1"/>
          <p:nvPr/>
        </p:nvSpPr>
        <p:spPr>
          <a:xfrm>
            <a:off x="1379651" y="1484089"/>
            <a:ext cx="855023" cy="380011"/>
          </a:xfrm>
          <a:prstGeom prst="rect">
            <a:avLst/>
          </a:prstGeom>
          <a:noFill/>
        </p:spPr>
        <p:txBody>
          <a:bodyPr wrap="square" rtlCol="0">
            <a:spAutoFit/>
          </a:bodyPr>
          <a:lstStyle/>
          <a:p>
            <a:r>
              <a:rPr lang="en-US" dirty="0">
                <a:solidFill>
                  <a:schemeClr val="bg1"/>
                </a:solidFill>
              </a:rPr>
              <a:t>LOGO</a:t>
            </a:r>
          </a:p>
        </p:txBody>
      </p:sp>
      <p:cxnSp>
        <p:nvCxnSpPr>
          <p:cNvPr id="17" name="Straight Connector 16">
            <a:extLst>
              <a:ext uri="{FF2B5EF4-FFF2-40B4-BE49-F238E27FC236}">
                <a16:creationId xmlns:a16="http://schemas.microsoft.com/office/drawing/2014/main" id="{BA787667-0670-3341-817E-986F633653FE}"/>
              </a:ext>
            </a:extLst>
          </p:cNvPr>
          <p:cNvCxnSpPr>
            <a:cxnSpLocks/>
          </p:cNvCxnSpPr>
          <p:nvPr/>
        </p:nvCxnSpPr>
        <p:spPr>
          <a:xfrm>
            <a:off x="690221" y="965200"/>
            <a:ext cx="7263806" cy="0"/>
          </a:xfrm>
          <a:prstGeom prst="line">
            <a:avLst/>
          </a:prstGeom>
        </p:spPr>
        <p:style>
          <a:lnRef idx="3">
            <a:schemeClr val="accent5"/>
          </a:lnRef>
          <a:fillRef idx="0">
            <a:schemeClr val="accent5"/>
          </a:fillRef>
          <a:effectRef idx="2">
            <a:schemeClr val="accent5"/>
          </a:effectRef>
          <a:fontRef idx="minor">
            <a:schemeClr val="tx1"/>
          </a:fontRef>
        </p:style>
      </p:cxnSp>
      <p:sp>
        <p:nvSpPr>
          <p:cNvPr id="18" name="Rectangle 17">
            <a:extLst>
              <a:ext uri="{FF2B5EF4-FFF2-40B4-BE49-F238E27FC236}">
                <a16:creationId xmlns:a16="http://schemas.microsoft.com/office/drawing/2014/main" id="{902F7491-2D8F-B942-8E04-97638B510F00}"/>
              </a:ext>
            </a:extLst>
          </p:cNvPr>
          <p:cNvSpPr/>
          <p:nvPr/>
        </p:nvSpPr>
        <p:spPr>
          <a:xfrm>
            <a:off x="625322" y="590813"/>
            <a:ext cx="3218703"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Screen layout for </a:t>
            </a:r>
            <a:r>
              <a:rPr lang="en-US" dirty="0">
                <a:ln w="0"/>
                <a:effectLst>
                  <a:outerShdw blurRad="38100" dist="19050" dir="2700000" algn="tl" rotWithShape="0">
                    <a:schemeClr val="dk1">
                      <a:alpha val="40000"/>
                    </a:schemeClr>
                  </a:outerShdw>
                </a:effectLst>
              </a:rPr>
              <a:t>Sign in/Sign up</a:t>
            </a: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9" name="Rectangle 18">
            <a:extLst>
              <a:ext uri="{FF2B5EF4-FFF2-40B4-BE49-F238E27FC236}">
                <a16:creationId xmlns:a16="http://schemas.microsoft.com/office/drawing/2014/main" id="{8FDA435E-14F8-F346-9F3C-FF1D2C03126B}"/>
              </a:ext>
            </a:extLst>
          </p:cNvPr>
          <p:cNvSpPr/>
          <p:nvPr/>
        </p:nvSpPr>
        <p:spPr>
          <a:xfrm>
            <a:off x="2004164" y="2292263"/>
            <a:ext cx="2531358" cy="2430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511604D-AE55-4A4A-9F10-5AFD8F2DF4F3}"/>
              </a:ext>
            </a:extLst>
          </p:cNvPr>
          <p:cNvSpPr/>
          <p:nvPr/>
        </p:nvSpPr>
        <p:spPr>
          <a:xfrm>
            <a:off x="5069381" y="2292263"/>
            <a:ext cx="3044477" cy="33666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D5D2EAD-01A9-BD49-B15C-03A6EB12D59E}"/>
              </a:ext>
            </a:extLst>
          </p:cNvPr>
          <p:cNvSpPr/>
          <p:nvPr/>
        </p:nvSpPr>
        <p:spPr>
          <a:xfrm>
            <a:off x="2141316" y="2392469"/>
            <a:ext cx="2268638" cy="38830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in</a:t>
            </a:r>
          </a:p>
        </p:txBody>
      </p:sp>
      <p:sp>
        <p:nvSpPr>
          <p:cNvPr id="22" name="Rectangle 21">
            <a:extLst>
              <a:ext uri="{FF2B5EF4-FFF2-40B4-BE49-F238E27FC236}">
                <a16:creationId xmlns:a16="http://schemas.microsoft.com/office/drawing/2014/main" id="{887147F6-C728-C94E-81B6-EA0D8CB34EB8}"/>
              </a:ext>
            </a:extLst>
          </p:cNvPr>
          <p:cNvSpPr/>
          <p:nvPr/>
        </p:nvSpPr>
        <p:spPr>
          <a:xfrm>
            <a:off x="5325941" y="2347488"/>
            <a:ext cx="2531358" cy="38830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up</a:t>
            </a:r>
          </a:p>
        </p:txBody>
      </p:sp>
      <p:sp>
        <p:nvSpPr>
          <p:cNvPr id="23" name="Rectangle 22">
            <a:extLst>
              <a:ext uri="{FF2B5EF4-FFF2-40B4-BE49-F238E27FC236}">
                <a16:creationId xmlns:a16="http://schemas.microsoft.com/office/drawing/2014/main" id="{E4E1BFA4-2DD9-864D-A38A-5020DEA18A1D}"/>
              </a:ext>
            </a:extLst>
          </p:cNvPr>
          <p:cNvSpPr/>
          <p:nvPr/>
        </p:nvSpPr>
        <p:spPr>
          <a:xfrm>
            <a:off x="5636712" y="3018773"/>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First  Name</a:t>
            </a:r>
          </a:p>
        </p:txBody>
      </p:sp>
      <p:sp>
        <p:nvSpPr>
          <p:cNvPr id="24" name="Rectangle 23">
            <a:extLst>
              <a:ext uri="{FF2B5EF4-FFF2-40B4-BE49-F238E27FC236}">
                <a16:creationId xmlns:a16="http://schemas.microsoft.com/office/drawing/2014/main" id="{D26C323D-490F-CE4D-B5FC-D781722F7278}"/>
              </a:ext>
            </a:extLst>
          </p:cNvPr>
          <p:cNvSpPr/>
          <p:nvPr/>
        </p:nvSpPr>
        <p:spPr>
          <a:xfrm>
            <a:off x="5636712" y="3528718"/>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Last  Name</a:t>
            </a:r>
          </a:p>
        </p:txBody>
      </p:sp>
      <p:sp>
        <p:nvSpPr>
          <p:cNvPr id="25" name="Rectangle 24">
            <a:extLst>
              <a:ext uri="{FF2B5EF4-FFF2-40B4-BE49-F238E27FC236}">
                <a16:creationId xmlns:a16="http://schemas.microsoft.com/office/drawing/2014/main" id="{A3F91D89-DC9B-4F4D-AC6F-C17454611D37}"/>
              </a:ext>
            </a:extLst>
          </p:cNvPr>
          <p:cNvSpPr/>
          <p:nvPr/>
        </p:nvSpPr>
        <p:spPr>
          <a:xfrm>
            <a:off x="5636712" y="4038663"/>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Email</a:t>
            </a:r>
          </a:p>
        </p:txBody>
      </p:sp>
      <p:sp>
        <p:nvSpPr>
          <p:cNvPr id="26" name="Rectangle 25">
            <a:extLst>
              <a:ext uri="{FF2B5EF4-FFF2-40B4-BE49-F238E27FC236}">
                <a16:creationId xmlns:a16="http://schemas.microsoft.com/office/drawing/2014/main" id="{56AEAA23-EA05-624A-A8AD-A91B23DDC922}"/>
              </a:ext>
            </a:extLst>
          </p:cNvPr>
          <p:cNvSpPr/>
          <p:nvPr/>
        </p:nvSpPr>
        <p:spPr>
          <a:xfrm>
            <a:off x="5636712" y="4548607"/>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Password</a:t>
            </a:r>
          </a:p>
        </p:txBody>
      </p:sp>
      <p:sp>
        <p:nvSpPr>
          <p:cNvPr id="27" name="Rectangle 26">
            <a:extLst>
              <a:ext uri="{FF2B5EF4-FFF2-40B4-BE49-F238E27FC236}">
                <a16:creationId xmlns:a16="http://schemas.microsoft.com/office/drawing/2014/main" id="{8B8E556A-B0A2-8941-BE08-BC5F0365BD18}"/>
              </a:ext>
            </a:extLst>
          </p:cNvPr>
          <p:cNvSpPr/>
          <p:nvPr/>
        </p:nvSpPr>
        <p:spPr>
          <a:xfrm>
            <a:off x="2383687" y="2930908"/>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Email</a:t>
            </a:r>
          </a:p>
        </p:txBody>
      </p:sp>
      <p:sp>
        <p:nvSpPr>
          <p:cNvPr id="28" name="Rectangle 27">
            <a:extLst>
              <a:ext uri="{FF2B5EF4-FFF2-40B4-BE49-F238E27FC236}">
                <a16:creationId xmlns:a16="http://schemas.microsoft.com/office/drawing/2014/main" id="{E2314F6C-876B-6743-9AEB-F3D92E56AF13}"/>
              </a:ext>
            </a:extLst>
          </p:cNvPr>
          <p:cNvSpPr/>
          <p:nvPr/>
        </p:nvSpPr>
        <p:spPr>
          <a:xfrm>
            <a:off x="2383687" y="3440852"/>
            <a:ext cx="1853852" cy="41022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Password</a:t>
            </a:r>
          </a:p>
        </p:txBody>
      </p:sp>
      <p:sp>
        <p:nvSpPr>
          <p:cNvPr id="29" name="Rounded Rectangle 28">
            <a:extLst>
              <a:ext uri="{FF2B5EF4-FFF2-40B4-BE49-F238E27FC236}">
                <a16:creationId xmlns:a16="http://schemas.microsoft.com/office/drawing/2014/main" id="{D69A26D6-62ED-3147-8668-9FF17BB63DCF}"/>
              </a:ext>
            </a:extLst>
          </p:cNvPr>
          <p:cNvSpPr/>
          <p:nvPr/>
        </p:nvSpPr>
        <p:spPr>
          <a:xfrm>
            <a:off x="5821904" y="5132501"/>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up</a:t>
            </a:r>
          </a:p>
        </p:txBody>
      </p:sp>
      <p:sp>
        <p:nvSpPr>
          <p:cNvPr id="30" name="Rounded Rectangle 29">
            <a:extLst>
              <a:ext uri="{FF2B5EF4-FFF2-40B4-BE49-F238E27FC236}">
                <a16:creationId xmlns:a16="http://schemas.microsoft.com/office/drawing/2014/main" id="{0D7610DC-41EE-D244-8D48-714EAA7430AD}"/>
              </a:ext>
            </a:extLst>
          </p:cNvPr>
          <p:cNvSpPr/>
          <p:nvPr/>
        </p:nvSpPr>
        <p:spPr>
          <a:xfrm>
            <a:off x="2562607" y="4053771"/>
            <a:ext cx="1248888" cy="380010"/>
          </a:xfrm>
          <a:prstGeom prst="roundRect">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 in</a:t>
            </a:r>
          </a:p>
        </p:txBody>
      </p:sp>
    </p:spTree>
    <p:extLst>
      <p:ext uri="{BB962C8B-B14F-4D97-AF65-F5344CB8AC3E}">
        <p14:creationId xmlns:p14="http://schemas.microsoft.com/office/powerpoint/2010/main" val="19244224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793</TotalTime>
  <Words>1360</Words>
  <Application>Microsoft Macintosh PowerPoint</Application>
  <PresentationFormat>Widescreen</PresentationFormat>
  <Paragraphs>355</Paragraphs>
  <Slides>20</Slides>
  <Notes>0</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Team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Parnab Basak</dc:creator>
  <cp:lastModifiedBy>Parnab Basak</cp:lastModifiedBy>
  <cp:revision>109</cp:revision>
  <dcterms:created xsi:type="dcterms:W3CDTF">2019-11-01T17:05:19Z</dcterms:created>
  <dcterms:modified xsi:type="dcterms:W3CDTF">2019-11-11T17:42:04Z</dcterms:modified>
</cp:coreProperties>
</file>

<file path=docProps/thumbnail.jpeg>
</file>